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6">
  <p:sldMasterIdLst>
    <p:sldMasterId id="2147483648" r:id="rId1"/>
  </p:sldMasterIdLst>
  <p:notesMasterIdLst>
    <p:notesMasterId r:id="rId50"/>
  </p:notesMasterIdLst>
  <p:sldIdLst>
    <p:sldId id="256" r:id="rId2"/>
    <p:sldId id="366" r:id="rId3"/>
    <p:sldId id="293" r:id="rId4"/>
    <p:sldId id="284" r:id="rId5"/>
    <p:sldId id="361" r:id="rId6"/>
    <p:sldId id="324" r:id="rId7"/>
    <p:sldId id="332" r:id="rId8"/>
    <p:sldId id="258" r:id="rId9"/>
    <p:sldId id="313" r:id="rId10"/>
    <p:sldId id="315" r:id="rId11"/>
    <p:sldId id="358" r:id="rId12"/>
    <p:sldId id="333" r:id="rId13"/>
    <p:sldId id="353" r:id="rId14"/>
    <p:sldId id="354" r:id="rId15"/>
    <p:sldId id="316" r:id="rId16"/>
    <p:sldId id="262" r:id="rId17"/>
    <p:sldId id="287" r:id="rId18"/>
    <p:sldId id="317" r:id="rId19"/>
    <p:sldId id="305" r:id="rId20"/>
    <p:sldId id="342" r:id="rId21"/>
    <p:sldId id="351" r:id="rId22"/>
    <p:sldId id="343" r:id="rId23"/>
    <p:sldId id="291" r:id="rId24"/>
    <p:sldId id="352" r:id="rId25"/>
    <p:sldId id="270" r:id="rId26"/>
    <p:sldId id="319" r:id="rId27"/>
    <p:sldId id="363" r:id="rId28"/>
    <p:sldId id="367" r:id="rId29"/>
    <p:sldId id="364" r:id="rId30"/>
    <p:sldId id="334" r:id="rId31"/>
    <p:sldId id="355" r:id="rId32"/>
    <p:sldId id="356" r:id="rId33"/>
    <p:sldId id="273" r:id="rId34"/>
    <p:sldId id="362" r:id="rId35"/>
    <p:sldId id="326" r:id="rId36"/>
    <p:sldId id="274" r:id="rId37"/>
    <p:sldId id="328" r:id="rId38"/>
    <p:sldId id="344" r:id="rId39"/>
    <p:sldId id="327" r:id="rId40"/>
    <p:sldId id="357" r:id="rId41"/>
    <p:sldId id="337" r:id="rId42"/>
    <p:sldId id="368" r:id="rId43"/>
    <p:sldId id="365" r:id="rId44"/>
    <p:sldId id="278" r:id="rId45"/>
    <p:sldId id="279" r:id="rId46"/>
    <p:sldId id="330" r:id="rId47"/>
    <p:sldId id="340" r:id="rId48"/>
    <p:sldId id="339"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hilda Dube" initials="BD" lastIdx="13" clrIdx="0"/>
  <p:cmAuthor id="1" name="Windows User" initials="WU" lastIdx="7" clrIdx="1"/>
  <p:cmAuthor id="2" name="Ade Abitoye" initials="AA" lastIdx="5" clrIdx="2"/>
  <p:cmAuthor id="3" name="Syed Rahman" initials="SR" lastIdx="13"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93990" autoAdjust="0"/>
  </p:normalViewPr>
  <p:slideViewPr>
    <p:cSldViewPr snapToGrid="0" snapToObjects="1">
      <p:cViewPr varScale="1">
        <p:scale>
          <a:sx n="110" d="100"/>
          <a:sy n="110" d="100"/>
        </p:scale>
        <p:origin x="-1644" y="-84"/>
      </p:cViewPr>
      <p:guideLst>
        <p:guide orient="horz" pos="2160"/>
        <p:guide pos="2880"/>
      </p:guideLst>
    </p:cSldViewPr>
  </p:slideViewPr>
  <p:outlineViewPr>
    <p:cViewPr>
      <p:scale>
        <a:sx n="33" d="100"/>
        <a:sy n="33" d="100"/>
      </p:scale>
      <p:origin x="0" y="42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F0EE0C6-444F-41F4-8755-7051B4302D9B}" type="datetimeFigureOut">
              <a:rPr lang="en-US"/>
              <a:pPr>
                <a:defRPr/>
              </a:pPr>
              <a:t>4/10/2018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6E48936-64B1-4DC0-B1D8-B9808DF6A611}" type="slidenum">
              <a:rPr lang="en-US"/>
              <a:pPr>
                <a:defRPr/>
              </a:pPr>
              <a:t>‹#›</a:t>
            </a:fld>
            <a:endParaRPr lang="en-US"/>
          </a:p>
        </p:txBody>
      </p:sp>
    </p:spTree>
    <p:extLst>
      <p:ext uri="{BB962C8B-B14F-4D97-AF65-F5344CB8AC3E}">
        <p14:creationId xmlns:p14="http://schemas.microsoft.com/office/powerpoint/2010/main" val="2405117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7ED3F39-067F-4059-9962-7B7604D619B8}"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E48936-64B1-4DC0-B1D8-B9808DF6A611}" type="slidenum">
              <a:rPr lang="en-US" smtClean="0"/>
              <a:pPr>
                <a:defRPr/>
              </a:pPr>
              <a:t>4</a:t>
            </a:fld>
            <a:endParaRPr lang="en-US"/>
          </a:p>
        </p:txBody>
      </p:sp>
    </p:spTree>
    <p:extLst>
      <p:ext uri="{BB962C8B-B14F-4D97-AF65-F5344CB8AC3E}">
        <p14:creationId xmlns:p14="http://schemas.microsoft.com/office/powerpoint/2010/main" val="311587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6E48936-64B1-4DC0-B1D8-B9808DF6A611}" type="slidenum">
              <a:rPr lang="en-US" smtClean="0"/>
              <a:pPr>
                <a:defRPr/>
              </a:pPr>
              <a:t>10</a:t>
            </a:fld>
            <a:endParaRPr lang="en-US"/>
          </a:p>
        </p:txBody>
      </p:sp>
    </p:spTree>
    <p:extLst>
      <p:ext uri="{BB962C8B-B14F-4D97-AF65-F5344CB8AC3E}">
        <p14:creationId xmlns:p14="http://schemas.microsoft.com/office/powerpoint/2010/main" val="7229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E48936-64B1-4DC0-B1D8-B9808DF6A611}" type="slidenum">
              <a:rPr lang="en-US" smtClean="0"/>
              <a:pPr>
                <a:defRPr/>
              </a:pPr>
              <a:t>41</a:t>
            </a:fld>
            <a:endParaRPr lang="en-US"/>
          </a:p>
        </p:txBody>
      </p:sp>
    </p:spTree>
    <p:extLst>
      <p:ext uri="{BB962C8B-B14F-4D97-AF65-F5344CB8AC3E}">
        <p14:creationId xmlns:p14="http://schemas.microsoft.com/office/powerpoint/2010/main" val="1471118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E48936-64B1-4DC0-B1D8-B9808DF6A611}" type="slidenum">
              <a:rPr lang="en-US" smtClean="0"/>
              <a:pPr>
                <a:defRPr/>
              </a:pPr>
              <a:t>42</a:t>
            </a:fld>
            <a:endParaRPr lang="en-US"/>
          </a:p>
        </p:txBody>
      </p:sp>
    </p:spTree>
    <p:extLst>
      <p:ext uri="{BB962C8B-B14F-4D97-AF65-F5344CB8AC3E}">
        <p14:creationId xmlns:p14="http://schemas.microsoft.com/office/powerpoint/2010/main" val="147111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23E32C-995A-4AF4-A904-8AFB58D32886}"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DD71D-0E5D-473A-A664-E71754A0E0C9}" type="slidenum">
              <a:rPr lang="en-US"/>
              <a:pPr>
                <a:defRPr/>
              </a:pPr>
              <a:t>‹#›</a:t>
            </a:fld>
            <a:endParaRPr lang="en-US"/>
          </a:p>
        </p:txBody>
      </p:sp>
    </p:spTree>
    <p:extLst>
      <p:ext uri="{BB962C8B-B14F-4D97-AF65-F5344CB8AC3E}">
        <p14:creationId xmlns:p14="http://schemas.microsoft.com/office/powerpoint/2010/main" val="1127372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1682B4-3B15-4D7D-A930-C3383ABD7B23}"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5D9962-D75E-4E3B-80EF-73F02BFAA781}" type="slidenum">
              <a:rPr lang="en-US"/>
              <a:pPr>
                <a:defRPr/>
              </a:pPr>
              <a:t>‹#›</a:t>
            </a:fld>
            <a:endParaRPr lang="en-US"/>
          </a:p>
        </p:txBody>
      </p:sp>
    </p:spTree>
    <p:extLst>
      <p:ext uri="{BB962C8B-B14F-4D97-AF65-F5344CB8AC3E}">
        <p14:creationId xmlns:p14="http://schemas.microsoft.com/office/powerpoint/2010/main" val="95324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E2BD23-4252-4BFE-B622-46B79BB2921B}"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8559C0-2FF3-458C-8204-A8EA5DC7DB0D}" type="slidenum">
              <a:rPr lang="en-US"/>
              <a:pPr>
                <a:defRPr/>
              </a:pPr>
              <a:t>‹#›</a:t>
            </a:fld>
            <a:endParaRPr lang="en-US"/>
          </a:p>
        </p:txBody>
      </p:sp>
    </p:spTree>
    <p:extLst>
      <p:ext uri="{BB962C8B-B14F-4D97-AF65-F5344CB8AC3E}">
        <p14:creationId xmlns:p14="http://schemas.microsoft.com/office/powerpoint/2010/main" val="258257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431437-E42E-4CB6-A264-A9328042B89C}"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EB6EE6-DD3D-4E4B-9876-6ED1084749D4}" type="slidenum">
              <a:rPr lang="en-US"/>
              <a:pPr>
                <a:defRPr/>
              </a:pPr>
              <a:t>‹#›</a:t>
            </a:fld>
            <a:endParaRPr lang="en-US"/>
          </a:p>
        </p:txBody>
      </p:sp>
    </p:spTree>
    <p:extLst>
      <p:ext uri="{BB962C8B-B14F-4D97-AF65-F5344CB8AC3E}">
        <p14:creationId xmlns:p14="http://schemas.microsoft.com/office/powerpoint/2010/main" val="289174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A47534-1F7C-40A7-8943-6B2C40416EBF}" type="datetime1">
              <a:rPr lang="en-US" smtClean="0"/>
              <a:t>4/10/2018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BB5AB1-7F79-4403-9CE1-B7F995B1865A}" type="slidenum">
              <a:rPr lang="en-US"/>
              <a:pPr>
                <a:defRPr/>
              </a:pPr>
              <a:t>‹#›</a:t>
            </a:fld>
            <a:endParaRPr lang="en-US"/>
          </a:p>
        </p:txBody>
      </p:sp>
    </p:spTree>
    <p:extLst>
      <p:ext uri="{BB962C8B-B14F-4D97-AF65-F5344CB8AC3E}">
        <p14:creationId xmlns:p14="http://schemas.microsoft.com/office/powerpoint/2010/main" val="285400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D70BA8B-CE3D-454C-91E0-BB36F13727DE}"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E31B0F-ED84-40CC-BDC1-AB1CE7852FB3}" type="slidenum">
              <a:rPr lang="en-US"/>
              <a:pPr>
                <a:defRPr/>
              </a:pPr>
              <a:t>‹#›</a:t>
            </a:fld>
            <a:endParaRPr lang="en-US"/>
          </a:p>
        </p:txBody>
      </p:sp>
    </p:spTree>
    <p:extLst>
      <p:ext uri="{BB962C8B-B14F-4D97-AF65-F5344CB8AC3E}">
        <p14:creationId xmlns:p14="http://schemas.microsoft.com/office/powerpoint/2010/main" val="174903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A2D827-E6F8-40DE-B6A3-367C291B9679}" type="datetime1">
              <a:rPr lang="en-US" smtClean="0"/>
              <a:t>4/10/2018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DF1DB9-CC92-41CB-AB71-1B0445AF5239}" type="slidenum">
              <a:rPr lang="en-US"/>
              <a:pPr>
                <a:defRPr/>
              </a:pPr>
              <a:t>‹#›</a:t>
            </a:fld>
            <a:endParaRPr lang="en-US"/>
          </a:p>
        </p:txBody>
      </p:sp>
    </p:spTree>
    <p:extLst>
      <p:ext uri="{BB962C8B-B14F-4D97-AF65-F5344CB8AC3E}">
        <p14:creationId xmlns:p14="http://schemas.microsoft.com/office/powerpoint/2010/main" val="282368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DCDB8A5-598D-43EA-8F79-462434A947D1}" type="datetime1">
              <a:rPr lang="en-US" smtClean="0"/>
              <a:t>4/10/2018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B95B86-4AEB-4578-B4A9-5CDEF7FDE3A1}" type="slidenum">
              <a:rPr lang="en-US"/>
              <a:pPr>
                <a:defRPr/>
              </a:pPr>
              <a:t>‹#›</a:t>
            </a:fld>
            <a:endParaRPr lang="en-US"/>
          </a:p>
        </p:txBody>
      </p:sp>
    </p:spTree>
    <p:extLst>
      <p:ext uri="{BB962C8B-B14F-4D97-AF65-F5344CB8AC3E}">
        <p14:creationId xmlns:p14="http://schemas.microsoft.com/office/powerpoint/2010/main" val="144743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15ED7A-A964-4395-9F06-179CFE2F81C6}" type="datetime1">
              <a:rPr lang="en-US" smtClean="0"/>
              <a:t>4/10/2018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B296F1-35FF-455F-9136-1CE568718CCC}" type="slidenum">
              <a:rPr lang="en-US"/>
              <a:pPr>
                <a:defRPr/>
              </a:pPr>
              <a:t>‹#›</a:t>
            </a:fld>
            <a:endParaRPr lang="en-US"/>
          </a:p>
        </p:txBody>
      </p:sp>
    </p:spTree>
    <p:extLst>
      <p:ext uri="{BB962C8B-B14F-4D97-AF65-F5344CB8AC3E}">
        <p14:creationId xmlns:p14="http://schemas.microsoft.com/office/powerpoint/2010/main" val="363429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F98F01-F3B4-4A91-83C3-3C31025419CB}"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30F6BE-F310-4879-A2E1-536FAC895693}" type="slidenum">
              <a:rPr lang="en-US"/>
              <a:pPr>
                <a:defRPr/>
              </a:pPr>
              <a:t>‹#›</a:t>
            </a:fld>
            <a:endParaRPr lang="en-US"/>
          </a:p>
        </p:txBody>
      </p:sp>
    </p:spTree>
    <p:extLst>
      <p:ext uri="{BB962C8B-B14F-4D97-AF65-F5344CB8AC3E}">
        <p14:creationId xmlns:p14="http://schemas.microsoft.com/office/powerpoint/2010/main" val="387201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7078E0-A491-4E3E-8A31-23ADA931E9D7}" type="datetime1">
              <a:rPr lang="en-US" smtClean="0"/>
              <a:t>4/10/2018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AB7A50-2A29-4D4A-9F73-1E32762868CB}" type="slidenum">
              <a:rPr lang="en-US"/>
              <a:pPr>
                <a:defRPr/>
              </a:pPr>
              <a:t>‹#›</a:t>
            </a:fld>
            <a:endParaRPr lang="en-US"/>
          </a:p>
        </p:txBody>
      </p:sp>
    </p:spTree>
    <p:extLst>
      <p:ext uri="{BB962C8B-B14F-4D97-AF65-F5344CB8AC3E}">
        <p14:creationId xmlns:p14="http://schemas.microsoft.com/office/powerpoint/2010/main" val="110081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6C02EFE-F08F-4609-A407-396AFD4D4867}" type="datetime1">
              <a:rPr lang="en-US" smtClean="0"/>
              <a:t>4/10/2018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9BA82A2-7114-4D36-82DF-51D74B2022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haveringdata.net/joint-strategic-needs-assessment/"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ChangeAspect="1"/>
          </p:cNvGrpSpPr>
          <p:nvPr/>
        </p:nvGrpSpPr>
        <p:grpSpPr>
          <a:xfrm>
            <a:off x="4293220" y="342895"/>
            <a:ext cx="4572000" cy="5569522"/>
            <a:chOff x="0" y="0"/>
            <a:chExt cx="5762625" cy="7019925"/>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0186" t="5811" r="30582" b="24189"/>
            <a:stretch/>
          </p:blipFill>
          <p:spPr bwMode="auto">
            <a:xfrm>
              <a:off x="0" y="0"/>
              <a:ext cx="5762625" cy="7019925"/>
            </a:xfrm>
            <a:prstGeom prst="rect">
              <a:avLst/>
            </a:prstGeom>
            <a:noFill/>
            <a:ln>
              <a:solidFill>
                <a:schemeClr val="tx1"/>
              </a:solidFill>
            </a:ln>
            <a:extLst>
              <a:ext uri="{53640926-AAD7-44D8-BBD7-CCE9431645EC}">
                <a14:shadowObscured xmlns:a14="http://schemas.microsoft.com/office/drawing/2010/main"/>
              </a:ext>
            </a:extLst>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82207" r="85780" b="5808"/>
            <a:stretch/>
          </p:blipFill>
          <p:spPr bwMode="auto">
            <a:xfrm>
              <a:off x="3419475" y="5676900"/>
              <a:ext cx="2343150" cy="1343025"/>
            </a:xfrm>
            <a:prstGeom prst="rect">
              <a:avLst/>
            </a:prstGeom>
            <a:noFill/>
            <a:ln>
              <a:solidFill>
                <a:schemeClr val="tx1"/>
              </a:solidFill>
            </a:ln>
            <a:extLst>
              <a:ext uri="{53640926-AAD7-44D8-BBD7-CCE9431645EC}">
                <a14:shadowObscured xmlns:a14="http://schemas.microsoft.com/office/drawing/2010/main"/>
              </a:ext>
            </a:extLst>
          </p:spPr>
        </p:pic>
      </p:grpSp>
      <p:sp>
        <p:nvSpPr>
          <p:cNvPr id="3" name="TextBox 2"/>
          <p:cNvSpPr txBox="1"/>
          <p:nvPr/>
        </p:nvSpPr>
        <p:spPr>
          <a:xfrm>
            <a:off x="-1" y="6395303"/>
            <a:ext cx="5739898" cy="461665"/>
          </a:xfrm>
          <a:prstGeom prst="rect">
            <a:avLst/>
          </a:prstGeom>
          <a:noFill/>
        </p:spPr>
        <p:txBody>
          <a:bodyPr wrap="square" rtlCol="0">
            <a:spAutoFit/>
          </a:bodyPr>
          <a:lstStyle/>
          <a:p>
            <a:r>
              <a:rPr lang="en-GB" sz="1200" dirty="0" smtClean="0"/>
              <a:t>Dataset: Mid-year Population Estimates 2016 and UK Standard Area of Measurements</a:t>
            </a:r>
          </a:p>
          <a:p>
            <a:r>
              <a:rPr lang="en-GB" sz="1200" dirty="0" smtClean="0"/>
              <a:t>Data Source: Office for National Statistics (ONS)</a:t>
            </a:r>
            <a:endParaRPr lang="en-GB" sz="1200" dirty="0"/>
          </a:p>
        </p:txBody>
      </p:sp>
      <p:graphicFrame>
        <p:nvGraphicFramePr>
          <p:cNvPr id="8" name="Table 7"/>
          <p:cNvGraphicFramePr>
            <a:graphicFrameLocks noGrp="1"/>
          </p:cNvGraphicFramePr>
          <p:nvPr>
            <p:extLst>
              <p:ext uri="{D42A27DB-BD31-4B8C-83A1-F6EECF244321}">
                <p14:modId xmlns:p14="http://schemas.microsoft.com/office/powerpoint/2010/main" val="3871740245"/>
              </p:ext>
            </p:extLst>
          </p:nvPr>
        </p:nvGraphicFramePr>
        <p:xfrm>
          <a:off x="219073" y="2332162"/>
          <a:ext cx="3610301" cy="3409657"/>
        </p:xfrm>
        <a:graphic>
          <a:graphicData uri="http://schemas.openxmlformats.org/drawingml/2006/table">
            <a:tbl>
              <a:tblPr firstRow="1" bandRow="1">
                <a:tableStyleId>{5940675A-B579-460E-94D1-54222C63F5DA}</a:tableStyleId>
              </a:tblPr>
              <a:tblGrid>
                <a:gridCol w="3610301"/>
              </a:tblGrid>
              <a:tr h="1641817">
                <a:tc>
                  <a:txBody>
                    <a:bodyPr/>
                    <a:lstStyle/>
                    <a:p>
                      <a:pPr lvl="0"/>
                      <a:r>
                        <a:rPr lang="en-GB" sz="2200" kern="1200" dirty="0" smtClean="0">
                          <a:solidFill>
                            <a:schemeClr val="tx1"/>
                          </a:solidFill>
                          <a:effectLst/>
                          <a:latin typeface="+mn-lt"/>
                          <a:ea typeface="+mn-ea"/>
                          <a:cs typeface="+mn-cs"/>
                        </a:rPr>
                        <a:t>The principal town (Romford) is densely populated and is an area of major metropolitan retail and night time entertainment. </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r h="16418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kern="1200" dirty="0" smtClean="0">
                          <a:solidFill>
                            <a:schemeClr val="tx1"/>
                          </a:solidFill>
                          <a:effectLst/>
                          <a:latin typeface="+mn-lt"/>
                          <a:ea typeface="+mn-ea"/>
                          <a:cs typeface="+mn-cs"/>
                        </a:rPr>
                        <a:t>The southern part of Havering is a part of a section of the Thames Gateway redevelopment area.</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2" name="Title 1"/>
          <p:cNvSpPr>
            <a:spLocks noGrp="1"/>
          </p:cNvSpPr>
          <p:nvPr>
            <p:ph type="title"/>
          </p:nvPr>
        </p:nvSpPr>
        <p:spPr>
          <a:xfrm>
            <a:off x="457200" y="369454"/>
            <a:ext cx="3495675" cy="1821296"/>
          </a:xfrm>
        </p:spPr>
        <p:txBody>
          <a:bodyPr/>
          <a:lstStyle/>
          <a:p>
            <a:pPr algn="l" eaLnBrk="1" hangingPunct="1"/>
            <a:r>
              <a:rPr lang="en-US" sz="4000" b="1" dirty="0" smtClean="0">
                <a:solidFill>
                  <a:srgbClr val="0070C0"/>
                </a:solidFill>
                <a:latin typeface="Microsoft YaHei UI" pitchFamily="34" charset="-122"/>
                <a:ea typeface="Microsoft YaHei UI" pitchFamily="34" charset="-122"/>
              </a:rPr>
              <a:t>Geographic </a:t>
            </a:r>
            <a:br>
              <a:rPr lang="en-US" sz="4000" b="1" dirty="0" smtClean="0">
                <a:solidFill>
                  <a:srgbClr val="0070C0"/>
                </a:solidFill>
                <a:latin typeface="Microsoft YaHei UI" pitchFamily="34" charset="-122"/>
                <a:ea typeface="Microsoft YaHei UI" pitchFamily="34" charset="-122"/>
              </a:rPr>
            </a:br>
            <a:r>
              <a:rPr lang="en-US" sz="4000" b="1" dirty="0" smtClean="0">
                <a:solidFill>
                  <a:schemeClr val="accent6"/>
                </a:solidFill>
                <a:latin typeface="Microsoft YaHei UI" pitchFamily="34" charset="-122"/>
                <a:ea typeface="Microsoft YaHei UI" pitchFamily="34" charset="-122"/>
              </a:rPr>
              <a:t>– Population Density</a:t>
            </a:r>
          </a:p>
        </p:txBody>
      </p:sp>
      <p:pic>
        <p:nvPicPr>
          <p:cNvPr id="3074" name="Picture 4" descr="POWERPOINT 2.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3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031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4" y="260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3218633104"/>
              </p:ext>
            </p:extLst>
          </p:nvPr>
        </p:nvGraphicFramePr>
        <p:xfrm>
          <a:off x="0" y="2743200"/>
          <a:ext cx="1142785" cy="1584960"/>
        </p:xfrm>
        <a:graphic>
          <a:graphicData uri="http://schemas.openxmlformats.org/drawingml/2006/table">
            <a:tbl>
              <a:tblPr firstRow="1" bandRow="1">
                <a:tableStyleId>{5940675A-B579-460E-94D1-54222C63F5DA}</a:tableStyleId>
              </a:tblPr>
              <a:tblGrid>
                <a:gridCol w="1142785"/>
              </a:tblGrid>
              <a:tr h="644578">
                <a:tc>
                  <a:txBody>
                    <a:bodyPr/>
                    <a:lstStyle/>
                    <a:p>
                      <a:pPr algn="ctr"/>
                      <a:r>
                        <a:rPr lang="en-GB" sz="1400" b="0" kern="1200" dirty="0" smtClean="0">
                          <a:solidFill>
                            <a:schemeClr val="tx2"/>
                          </a:solidFill>
                          <a:effectLst/>
                          <a:latin typeface="+mn-lt"/>
                          <a:ea typeface="+mn-ea"/>
                          <a:cs typeface="+mn-cs"/>
                        </a:rPr>
                        <a:t>Deprivation quintile score of </a:t>
                      </a:r>
                    </a:p>
                    <a:p>
                      <a:pPr algn="ctr"/>
                      <a:r>
                        <a:rPr lang="en-GB" sz="1400" b="1" kern="1200" dirty="0" smtClean="0">
                          <a:solidFill>
                            <a:schemeClr val="tx2"/>
                          </a:solidFill>
                          <a:effectLst/>
                          <a:latin typeface="+mn-lt"/>
                          <a:ea typeface="+mn-ea"/>
                          <a:cs typeface="+mn-cs"/>
                        </a:rPr>
                        <a:t>Havering LSOAs* relative to Havering</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sp>
        <p:nvSpPr>
          <p:cNvPr id="9" name="TextBox 8"/>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0" name="TextBox 9"/>
          <p:cNvSpPr txBox="1"/>
          <p:nvPr/>
        </p:nvSpPr>
        <p:spPr>
          <a:xfrm>
            <a:off x="0" y="6395303"/>
            <a:ext cx="4870764" cy="461665"/>
          </a:xfrm>
          <a:prstGeom prst="rect">
            <a:avLst/>
          </a:prstGeom>
          <a:noFill/>
        </p:spPr>
        <p:txBody>
          <a:bodyPr wrap="square" rtlCol="0">
            <a:spAutoFit/>
          </a:bodyPr>
          <a:lstStyle/>
          <a:p>
            <a:r>
              <a:rPr lang="en-GB" sz="1200" dirty="0" smtClean="0"/>
              <a:t>Dataset: Indices of Multiple Deprivation, 2015</a:t>
            </a:r>
          </a:p>
          <a:p>
            <a:r>
              <a:rPr lang="en-GB" sz="1200" dirty="0" smtClean="0"/>
              <a:t>Data Source: Department for Communities and Local Government</a:t>
            </a:r>
            <a:endParaRPr lang="en-GB" sz="1200" dirty="0"/>
          </a:p>
        </p:txBody>
      </p:sp>
      <p:sp>
        <p:nvSpPr>
          <p:cNvPr id="11" name="Title 1"/>
          <p:cNvSpPr>
            <a:spLocks noGrp="1"/>
          </p:cNvSpPr>
          <p:nvPr>
            <p:ph type="title"/>
          </p:nvPr>
        </p:nvSpPr>
        <p:spPr>
          <a:xfrm>
            <a:off x="0" y="301776"/>
            <a:ext cx="9144000" cy="720000"/>
          </a:xfrm>
        </p:spPr>
        <p:txBody>
          <a:bodyPr/>
          <a:lstStyle/>
          <a:p>
            <a:pPr eaLnBrk="1" hangingPunct="1"/>
            <a:r>
              <a:rPr lang="en-US" sz="3800" b="1" dirty="0" smtClean="0">
                <a:solidFill>
                  <a:srgbClr val="0070C0"/>
                </a:solidFill>
                <a:latin typeface="Microsoft YaHei UI" pitchFamily="34" charset="-122"/>
                <a:ea typeface="Microsoft YaHei UI" pitchFamily="34" charset="-122"/>
              </a:rPr>
              <a:t>Geography </a:t>
            </a:r>
            <a:r>
              <a:rPr lang="en-US" sz="3800" b="1" dirty="0" smtClean="0">
                <a:solidFill>
                  <a:schemeClr val="accent6"/>
                </a:solidFill>
                <a:latin typeface="Microsoft YaHei UI" pitchFamily="34" charset="-122"/>
                <a:ea typeface="Microsoft YaHei UI" pitchFamily="34" charset="-122"/>
              </a:rPr>
              <a:t>– Deprivation</a:t>
            </a:r>
            <a:endParaRPr lang="en-US" sz="3800" b="1" dirty="0">
              <a:solidFill>
                <a:schemeClr val="accent6"/>
              </a:solidFill>
              <a:latin typeface="Microsoft YaHei UI" pitchFamily="34" charset="-122"/>
              <a:ea typeface="Microsoft YaHei UI" pitchFamily="34" charset="-122"/>
            </a:endParaRPr>
          </a:p>
        </p:txBody>
      </p:sp>
      <p:graphicFrame>
        <p:nvGraphicFramePr>
          <p:cNvPr id="12" name="Table 11"/>
          <p:cNvGraphicFramePr>
            <a:graphicFrameLocks noGrp="1"/>
          </p:cNvGraphicFramePr>
          <p:nvPr>
            <p:extLst>
              <p:ext uri="{D42A27DB-BD31-4B8C-83A1-F6EECF244321}">
                <p14:modId xmlns:p14="http://schemas.microsoft.com/office/powerpoint/2010/main" val="1149106010"/>
              </p:ext>
            </p:extLst>
          </p:nvPr>
        </p:nvGraphicFramePr>
        <p:xfrm>
          <a:off x="8025915" y="2747059"/>
          <a:ext cx="1118085" cy="1584960"/>
        </p:xfrm>
        <a:graphic>
          <a:graphicData uri="http://schemas.openxmlformats.org/drawingml/2006/table">
            <a:tbl>
              <a:tblPr firstRow="1" bandRow="1">
                <a:tableStyleId>{5940675A-B579-460E-94D1-54222C63F5DA}</a:tableStyleId>
              </a:tblPr>
              <a:tblGrid>
                <a:gridCol w="1118085"/>
              </a:tblGrid>
              <a:tr h="736600">
                <a:tc>
                  <a:txBody>
                    <a:bodyPr/>
                    <a:lstStyle/>
                    <a:p>
                      <a:pPr algn="ctr"/>
                      <a:r>
                        <a:rPr lang="en-GB" sz="1400" kern="1200" dirty="0" smtClean="0">
                          <a:solidFill>
                            <a:schemeClr val="tx2"/>
                          </a:solidFill>
                          <a:effectLst/>
                          <a:latin typeface="+mn-lt"/>
                          <a:ea typeface="+mn-ea"/>
                          <a:cs typeface="+mn-cs"/>
                        </a:rPr>
                        <a:t>Deprivation quintile score of </a:t>
                      </a:r>
                      <a:r>
                        <a:rPr lang="en-GB" sz="1400" b="1" kern="1200" dirty="0" smtClean="0">
                          <a:solidFill>
                            <a:schemeClr val="tx2"/>
                          </a:solidFill>
                          <a:effectLst/>
                          <a:latin typeface="+mn-lt"/>
                          <a:ea typeface="+mn-ea"/>
                          <a:cs typeface="+mn-cs"/>
                        </a:rPr>
                        <a:t>Havering LSOAs* relative to England</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sp>
        <p:nvSpPr>
          <p:cNvPr id="5" name="Rectangle 4"/>
          <p:cNvSpPr/>
          <p:nvPr/>
        </p:nvSpPr>
        <p:spPr>
          <a:xfrm>
            <a:off x="3557277" y="6304001"/>
            <a:ext cx="2322174" cy="276999"/>
          </a:xfrm>
          <a:prstGeom prst="rect">
            <a:avLst/>
          </a:prstGeom>
        </p:spPr>
        <p:txBody>
          <a:bodyPr wrap="none">
            <a:spAutoFit/>
          </a:bodyPr>
          <a:lstStyle/>
          <a:p>
            <a:r>
              <a:rPr lang="en-GB" sz="1200" dirty="0"/>
              <a:t>*LSOA – Lower Super Output Area</a:t>
            </a:r>
          </a:p>
        </p:txBody>
      </p:sp>
      <p:graphicFrame>
        <p:nvGraphicFramePr>
          <p:cNvPr id="14" name="Table 13"/>
          <p:cNvGraphicFramePr>
            <a:graphicFrameLocks noGrp="1"/>
          </p:cNvGraphicFramePr>
          <p:nvPr>
            <p:extLst>
              <p:ext uri="{D42A27DB-BD31-4B8C-83A1-F6EECF244321}">
                <p14:modId xmlns:p14="http://schemas.microsoft.com/office/powerpoint/2010/main" val="848610301"/>
              </p:ext>
            </p:extLst>
          </p:nvPr>
        </p:nvGraphicFramePr>
        <p:xfrm>
          <a:off x="276046" y="971006"/>
          <a:ext cx="8695426" cy="822960"/>
        </p:xfrm>
        <a:graphic>
          <a:graphicData uri="http://schemas.openxmlformats.org/drawingml/2006/table">
            <a:tbl>
              <a:tblPr firstRow="1" bandRow="1">
                <a:tableStyleId>{5940675A-B579-460E-94D1-54222C63F5DA}</a:tableStyleId>
              </a:tblPr>
              <a:tblGrid>
                <a:gridCol w="8695426"/>
              </a:tblGrid>
              <a:tr h="690526">
                <a:tc>
                  <a:txBody>
                    <a:bodyPr/>
                    <a:lstStyle/>
                    <a:p>
                      <a:pPr algn="ctr"/>
                      <a:r>
                        <a:rPr lang="en-GB" sz="2400" kern="1200" dirty="0" smtClean="0">
                          <a:solidFill>
                            <a:schemeClr val="tx1"/>
                          </a:solidFill>
                          <a:effectLst/>
                          <a:latin typeface="+mn-lt"/>
                          <a:ea typeface="+mn-ea"/>
                          <a:cs typeface="+mn-cs"/>
                        </a:rPr>
                        <a:t>There are pockets of deprivation to the north (</a:t>
                      </a:r>
                      <a:r>
                        <a:rPr lang="en-GB" sz="2400" kern="1200" dirty="0" err="1" smtClean="0">
                          <a:solidFill>
                            <a:schemeClr val="tx1"/>
                          </a:solidFill>
                          <a:effectLst/>
                          <a:latin typeface="+mn-lt"/>
                          <a:ea typeface="+mn-ea"/>
                          <a:cs typeface="+mn-cs"/>
                        </a:rPr>
                        <a:t>Gooshays</a:t>
                      </a:r>
                      <a:r>
                        <a:rPr lang="en-GB" sz="2400" kern="1200" dirty="0" smtClean="0">
                          <a:solidFill>
                            <a:schemeClr val="tx1"/>
                          </a:solidFill>
                          <a:effectLst/>
                          <a:latin typeface="+mn-lt"/>
                          <a:ea typeface="+mn-ea"/>
                          <a:cs typeface="+mn-cs"/>
                        </a:rPr>
                        <a:t> and Heaton wards) and south (South Hornchurch) of the borough.</a:t>
                      </a:r>
                      <a:endParaRPr lang="en-GB" sz="2400" b="1" kern="1200" dirty="0" smtClean="0">
                        <a:solidFill>
                          <a:schemeClr val="tx2"/>
                        </a:solidFill>
                        <a:effectLst/>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grpSp>
        <p:nvGrpSpPr>
          <p:cNvPr id="24" name="Group 23"/>
          <p:cNvGrpSpPr>
            <a:grpSpLocks noChangeAspect="1"/>
          </p:cNvGrpSpPr>
          <p:nvPr/>
        </p:nvGrpSpPr>
        <p:grpSpPr>
          <a:xfrm>
            <a:off x="1357650" y="1821880"/>
            <a:ext cx="6480000" cy="4121370"/>
            <a:chOff x="0" y="0"/>
            <a:chExt cx="7580382" cy="4648199"/>
          </a:xfrm>
        </p:grpSpPr>
        <p:grpSp>
          <p:nvGrpSpPr>
            <p:cNvPr id="25" name="Group 24"/>
            <p:cNvGrpSpPr/>
            <p:nvPr/>
          </p:nvGrpSpPr>
          <p:grpSpPr>
            <a:xfrm>
              <a:off x="366505" y="0"/>
              <a:ext cx="6828153" cy="284213"/>
              <a:chOff x="55164" y="0"/>
              <a:chExt cx="7218678" cy="284213"/>
            </a:xfrm>
          </p:grpSpPr>
          <p:sp>
            <p:nvSpPr>
              <p:cNvPr id="27" name="Text Box 2"/>
              <p:cNvSpPr txBox="1">
                <a:spLocks noChangeArrowheads="1"/>
              </p:cNvSpPr>
              <p:nvPr/>
            </p:nvSpPr>
            <p:spPr bwMode="auto">
              <a:xfrm>
                <a:off x="2960289" y="0"/>
                <a:ext cx="1437005" cy="284213"/>
              </a:xfrm>
              <a:prstGeom prst="rect">
                <a:avLst/>
              </a:prstGeom>
              <a:solidFill>
                <a:srgbClr val="E7DB00"/>
              </a:solidFill>
              <a:ln w="9525">
                <a:solidFill>
                  <a:schemeClr val="tx1"/>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effectLst/>
                    <a:latin typeface="Calibri"/>
                    <a:ea typeface="Calibri"/>
                    <a:cs typeface="Times New Roman"/>
                  </a:rPr>
                  <a:t>Deprived</a:t>
                </a:r>
                <a:endParaRPr lang="en-GB" sz="1100" dirty="0">
                  <a:effectLst/>
                  <a:latin typeface="Calibri"/>
                  <a:ea typeface="Calibri"/>
                  <a:cs typeface="Times New Roman"/>
                </a:endParaRPr>
              </a:p>
            </p:txBody>
          </p:sp>
          <p:grpSp>
            <p:nvGrpSpPr>
              <p:cNvPr id="28" name="Group 27"/>
              <p:cNvGrpSpPr/>
              <p:nvPr/>
            </p:nvGrpSpPr>
            <p:grpSpPr>
              <a:xfrm>
                <a:off x="55164" y="0"/>
                <a:ext cx="7218678" cy="284213"/>
                <a:chOff x="55164" y="0"/>
                <a:chExt cx="7218678" cy="284213"/>
              </a:xfrm>
            </p:grpSpPr>
            <p:sp>
              <p:nvSpPr>
                <p:cNvPr id="29" name="Text Box 2"/>
                <p:cNvSpPr txBox="1">
                  <a:spLocks noChangeArrowheads="1"/>
                </p:cNvSpPr>
                <p:nvPr/>
              </p:nvSpPr>
              <p:spPr bwMode="auto">
                <a:xfrm>
                  <a:off x="55164" y="0"/>
                  <a:ext cx="1466850" cy="284213"/>
                </a:xfrm>
                <a:prstGeom prst="rect">
                  <a:avLst/>
                </a:prstGeom>
                <a:solidFill>
                  <a:srgbClr val="CC0000"/>
                </a:solidFill>
                <a:ln w="9525">
                  <a:solidFill>
                    <a:schemeClr val="tx1"/>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solidFill>
                        <a:srgbClr val="FFFFFF"/>
                      </a:solidFill>
                      <a:effectLst/>
                      <a:latin typeface="Calibri"/>
                      <a:ea typeface="Calibri"/>
                      <a:cs typeface="Times New Roman"/>
                    </a:rPr>
                    <a:t>Most Deprived</a:t>
                  </a:r>
                  <a:endParaRPr lang="en-GB" sz="1100" dirty="0">
                    <a:effectLst/>
                    <a:latin typeface="Calibri"/>
                    <a:ea typeface="Calibri"/>
                    <a:cs typeface="Times New Roman"/>
                  </a:endParaRPr>
                </a:p>
              </p:txBody>
            </p:sp>
            <p:sp>
              <p:nvSpPr>
                <p:cNvPr id="30" name="Text Box 2"/>
                <p:cNvSpPr txBox="1">
                  <a:spLocks noChangeArrowheads="1"/>
                </p:cNvSpPr>
                <p:nvPr/>
              </p:nvSpPr>
              <p:spPr bwMode="auto">
                <a:xfrm>
                  <a:off x="1522014" y="0"/>
                  <a:ext cx="1437005" cy="284213"/>
                </a:xfrm>
                <a:prstGeom prst="rect">
                  <a:avLst/>
                </a:prstGeom>
                <a:solidFill>
                  <a:srgbClr val="CC6600"/>
                </a:solidFill>
                <a:ln w="9525">
                  <a:solidFill>
                    <a:schemeClr val="tx1"/>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a:solidFill>
                        <a:srgbClr val="FFFFFF"/>
                      </a:solidFill>
                      <a:effectLst/>
                      <a:latin typeface="Calibri"/>
                      <a:ea typeface="Calibri"/>
                      <a:cs typeface="Times New Roman"/>
                    </a:rPr>
                    <a:t>More Deprived</a:t>
                  </a:r>
                  <a:endParaRPr lang="en-GB" sz="1100">
                    <a:effectLst/>
                    <a:latin typeface="Calibri"/>
                    <a:ea typeface="Calibri"/>
                    <a:cs typeface="Times New Roman"/>
                  </a:endParaRPr>
                </a:p>
              </p:txBody>
            </p:sp>
            <p:sp>
              <p:nvSpPr>
                <p:cNvPr id="31" name="Text Box 2"/>
                <p:cNvSpPr txBox="1">
                  <a:spLocks noChangeArrowheads="1"/>
                </p:cNvSpPr>
                <p:nvPr/>
              </p:nvSpPr>
              <p:spPr bwMode="auto">
                <a:xfrm>
                  <a:off x="4398563" y="0"/>
                  <a:ext cx="1435540" cy="284213"/>
                </a:xfrm>
                <a:prstGeom prst="rect">
                  <a:avLst/>
                </a:prstGeom>
                <a:solidFill>
                  <a:srgbClr val="92D050"/>
                </a:solidFill>
                <a:ln w="9525">
                  <a:solidFill>
                    <a:schemeClr val="tx1"/>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effectLst/>
                      <a:latin typeface="Calibri"/>
                      <a:ea typeface="Calibri"/>
                      <a:cs typeface="Times New Roman"/>
                    </a:rPr>
                    <a:t>Less Deprived</a:t>
                  </a:r>
                  <a:endParaRPr lang="en-GB" sz="1100" dirty="0">
                    <a:effectLst/>
                    <a:latin typeface="Calibri"/>
                    <a:ea typeface="Calibri"/>
                    <a:cs typeface="Times New Roman"/>
                  </a:endParaRPr>
                </a:p>
              </p:txBody>
            </p:sp>
            <p:sp>
              <p:nvSpPr>
                <p:cNvPr id="32" name="Text Box 2"/>
                <p:cNvSpPr txBox="1">
                  <a:spLocks noChangeArrowheads="1"/>
                </p:cNvSpPr>
                <p:nvPr/>
              </p:nvSpPr>
              <p:spPr bwMode="auto">
                <a:xfrm>
                  <a:off x="5836837" y="0"/>
                  <a:ext cx="1437005" cy="284213"/>
                </a:xfrm>
                <a:prstGeom prst="rect">
                  <a:avLst/>
                </a:prstGeom>
                <a:solidFill>
                  <a:srgbClr val="006600"/>
                </a:solidFill>
                <a:ln w="9525">
                  <a:solidFill>
                    <a:schemeClr val="tx1"/>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solidFill>
                        <a:schemeClr val="bg1"/>
                      </a:solidFill>
                      <a:effectLst/>
                      <a:latin typeface="Calibri"/>
                      <a:ea typeface="Calibri"/>
                      <a:cs typeface="Times New Roman"/>
                    </a:rPr>
                    <a:t>Least Deprived</a:t>
                  </a:r>
                  <a:endParaRPr lang="en-GB" sz="1100" dirty="0">
                    <a:solidFill>
                      <a:schemeClr val="bg1"/>
                    </a:solidFill>
                    <a:effectLst/>
                    <a:latin typeface="Calibri"/>
                    <a:ea typeface="Calibri"/>
                    <a:cs typeface="Times New Roman"/>
                  </a:endParaRPr>
                </a:p>
              </p:txBody>
            </p:sp>
          </p:grpSp>
        </p:grpSp>
        <p:pic>
          <p:nvPicPr>
            <p:cNvPr id="26" name="Picture 25"/>
            <p:cNvPicPr preferRelativeResize="0">
              <a:picLocks noChangeAspect="1"/>
            </p:cNvPicPr>
            <p:nvPr/>
          </p:nvPicPr>
          <p:blipFill rotWithShape="1">
            <a:blip r:embed="rId3">
              <a:extLst>
                <a:ext uri="{28A0092B-C50C-407E-A947-70E740481C1C}">
                  <a14:useLocalDpi xmlns:a14="http://schemas.microsoft.com/office/drawing/2010/main" val="0"/>
                </a:ext>
              </a:extLst>
            </a:blip>
            <a:srcRect t="10067" b="14094"/>
            <a:stretch/>
          </p:blipFill>
          <p:spPr bwMode="auto">
            <a:xfrm>
              <a:off x="0" y="266698"/>
              <a:ext cx="7580382" cy="4381501"/>
            </a:xfrm>
            <a:prstGeom prst="rect">
              <a:avLst/>
            </a:prstGeom>
            <a:noFill/>
            <a:ln>
              <a:solidFill>
                <a:schemeClr val="tx1"/>
              </a:solidFill>
            </a:ln>
          </p:spPr>
        </p:pic>
      </p:grpSp>
    </p:spTree>
    <p:extLst>
      <p:ext uri="{BB962C8B-B14F-4D97-AF65-F5344CB8AC3E}">
        <p14:creationId xmlns:p14="http://schemas.microsoft.com/office/powerpoint/2010/main" val="852428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73132" y="902343"/>
            <a:ext cx="8957819" cy="2006353"/>
            <a:chOff x="73132" y="1391230"/>
            <a:chExt cx="8957819" cy="2006353"/>
          </a:xfrm>
        </p:grpSpPr>
        <p:sp>
          <p:nvSpPr>
            <p:cNvPr id="4" name="Oval 3"/>
            <p:cNvSpPr/>
            <p:nvPr/>
          </p:nvSpPr>
          <p:spPr>
            <a:xfrm>
              <a:off x="73132"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GEOGRAPHIC</a:t>
              </a:r>
            </a:p>
            <a:p>
              <a:pPr algn="ctr"/>
              <a:r>
                <a:rPr lang="en-GB" sz="1600" b="1" dirty="0" smtClean="0"/>
                <a:t>PROFILE</a:t>
              </a:r>
            </a:p>
          </p:txBody>
        </p:sp>
        <p:sp>
          <p:nvSpPr>
            <p:cNvPr id="7" name="Oval 6"/>
            <p:cNvSpPr/>
            <p:nvPr/>
          </p:nvSpPr>
          <p:spPr>
            <a:xfrm>
              <a:off x="2416220"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POPULATION</a:t>
              </a:r>
            </a:p>
            <a:p>
              <a:pPr algn="ctr"/>
              <a:r>
                <a:rPr lang="en-GB" sz="1600" b="1" dirty="0" smtClean="0"/>
                <a:t>PROFILE</a:t>
              </a:r>
            </a:p>
          </p:txBody>
        </p:sp>
        <p:sp>
          <p:nvSpPr>
            <p:cNvPr id="8" name="Oval 7"/>
            <p:cNvSpPr/>
            <p:nvPr/>
          </p:nvSpPr>
          <p:spPr>
            <a:xfrm>
              <a:off x="4706660"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HOUSEHOLD</a:t>
              </a:r>
            </a:p>
            <a:p>
              <a:pPr algn="ctr"/>
              <a:r>
                <a:rPr lang="en-GB" sz="1600" b="1" dirty="0" smtClean="0"/>
                <a:t>PROFILE</a:t>
              </a:r>
            </a:p>
          </p:txBody>
        </p:sp>
        <p:sp>
          <p:nvSpPr>
            <p:cNvPr id="9" name="Oval 8"/>
            <p:cNvSpPr/>
            <p:nvPr/>
          </p:nvSpPr>
          <p:spPr>
            <a:xfrm>
              <a:off x="7024598"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ECONOMIC</a:t>
              </a:r>
            </a:p>
            <a:p>
              <a:pPr algn="ctr"/>
              <a:r>
                <a:rPr lang="en-GB" sz="1600" b="1" dirty="0" smtClean="0"/>
                <a:t>PROFILE</a:t>
              </a:r>
            </a:p>
          </p:txBody>
        </p:sp>
        <p:cxnSp>
          <p:nvCxnSpPr>
            <p:cNvPr id="11" name="Straight Connector 10"/>
            <p:cNvCxnSpPr>
              <a:stCxn id="4" idx="5"/>
              <a:endCxn id="7" idx="1"/>
            </p:cNvCxnSpPr>
            <p:nvPr/>
          </p:nvCxnSpPr>
          <p:spPr>
            <a:xfrm flipV="1">
              <a:off x="1785661" y="1685054"/>
              <a:ext cx="924383" cy="1418705"/>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5"/>
              <a:endCxn id="8" idx="1"/>
            </p:cNvCxnSpPr>
            <p:nvPr/>
          </p:nvCxnSpPr>
          <p:spPr>
            <a:xfrm flipV="1">
              <a:off x="4128749" y="1685054"/>
              <a:ext cx="871735" cy="1418705"/>
            </a:xfrm>
            <a:prstGeom prst="line">
              <a:avLst/>
            </a:prstGeom>
            <a:ln w="190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5"/>
              <a:endCxn id="9" idx="1"/>
            </p:cNvCxnSpPr>
            <p:nvPr/>
          </p:nvCxnSpPr>
          <p:spPr>
            <a:xfrm flipV="1">
              <a:off x="6419189" y="1685054"/>
              <a:ext cx="899233" cy="1418705"/>
            </a:xfrm>
            <a:prstGeom prst="line">
              <a:avLst/>
            </a:prstGeom>
            <a:ln w="190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aphicFrame>
        <p:nvGraphicFramePr>
          <p:cNvPr id="23" name="Table 22"/>
          <p:cNvGraphicFramePr>
            <a:graphicFrameLocks noGrp="1"/>
          </p:cNvGraphicFramePr>
          <p:nvPr>
            <p:extLst>
              <p:ext uri="{D42A27DB-BD31-4B8C-83A1-F6EECF244321}">
                <p14:modId xmlns:p14="http://schemas.microsoft.com/office/powerpoint/2010/main" val="879612995"/>
              </p:ext>
            </p:extLst>
          </p:nvPr>
        </p:nvGraphicFramePr>
        <p:xfrm>
          <a:off x="4612112" y="3040257"/>
          <a:ext cx="2458808" cy="2529840"/>
        </p:xfrm>
        <a:graphic>
          <a:graphicData uri="http://schemas.openxmlformats.org/drawingml/2006/table">
            <a:tbl>
              <a:tblPr firstRow="1" bandRow="1">
                <a:tableStyleId>{3B4B98B0-60AC-42C2-AFA5-B58CD77FA1E5}</a:tableStyleId>
              </a:tblPr>
              <a:tblGrid>
                <a:gridCol w="2458808"/>
              </a:tblGrid>
              <a:tr h="16485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Household size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Mosaic groups</a:t>
                      </a:r>
                    </a:p>
                    <a:p>
                      <a:r>
                        <a:rPr lang="en-GB" sz="2000" b="0" dirty="0" smtClean="0">
                          <a:solidFill>
                            <a:schemeClr val="bg1">
                              <a:lumMod val="75000"/>
                            </a:schemeClr>
                          </a:solidFill>
                        </a:rPr>
                        <a:t>- Housing tenure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Housing conditions</a:t>
                      </a:r>
                    </a:p>
                    <a:p>
                      <a:r>
                        <a:rPr lang="en-GB" sz="2000" b="0" dirty="0" smtClean="0">
                          <a:solidFill>
                            <a:schemeClr val="bg1">
                              <a:lumMod val="75000"/>
                            </a:schemeClr>
                          </a:solidFill>
                        </a:rPr>
                        <a:t>- Homelessness</a:t>
                      </a:r>
                    </a:p>
                    <a:p>
                      <a:r>
                        <a:rPr lang="en-GB" sz="2000" b="0" dirty="0" smtClean="0">
                          <a:solidFill>
                            <a:schemeClr val="bg1">
                              <a:lumMod val="75000"/>
                            </a:schemeClr>
                          </a:solidFill>
                        </a:rPr>
                        <a:t>- Short term migrants</a:t>
                      </a:r>
                    </a:p>
                    <a:p>
                      <a:r>
                        <a:rPr lang="en-GB" sz="2000" b="0" dirty="0" smtClean="0">
                          <a:solidFill>
                            <a:schemeClr val="bg1">
                              <a:lumMod val="75000"/>
                            </a:schemeClr>
                          </a:solidFill>
                        </a:rPr>
                        <a:t>- Traveller population</a:t>
                      </a:r>
                    </a:p>
                    <a:p>
                      <a:r>
                        <a:rPr lang="en-GB" sz="2000" b="0" dirty="0" smtClean="0">
                          <a:solidFill>
                            <a:schemeClr val="bg1">
                              <a:lumMod val="75000"/>
                            </a:schemeClr>
                          </a:solidFill>
                        </a:rPr>
                        <a:t>- Social isolation</a:t>
                      </a:r>
                      <a:endParaRPr lang="en-GB" sz="2000" b="0" dirty="0">
                        <a:solidFill>
                          <a:schemeClr val="bg1">
                            <a:lumMod val="75000"/>
                          </a:schemeClr>
                        </a:solidFill>
                      </a:endParaRPr>
                    </a:p>
                  </a:txBody>
                  <a:tcPr anchor="ct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60152855"/>
              </p:ext>
            </p:extLst>
          </p:nvPr>
        </p:nvGraphicFramePr>
        <p:xfrm>
          <a:off x="7196904" y="3040257"/>
          <a:ext cx="1883722" cy="1920240"/>
        </p:xfrm>
        <a:graphic>
          <a:graphicData uri="http://schemas.openxmlformats.org/drawingml/2006/table">
            <a:tbl>
              <a:tblPr firstRow="1" bandRow="1">
                <a:tableStyleId>{3B4B98B0-60AC-42C2-AFA5-B58CD77FA1E5}</a:tableStyleId>
              </a:tblPr>
              <a:tblGrid>
                <a:gridCol w="1883722"/>
              </a:tblGrid>
              <a:tr h="1648535">
                <a:tc>
                  <a:txBody>
                    <a:bodyPr/>
                    <a:lstStyle/>
                    <a:p>
                      <a:r>
                        <a:rPr lang="en-GB" sz="2000" b="0" dirty="0" smtClean="0">
                          <a:solidFill>
                            <a:schemeClr val="bg1">
                              <a:lumMod val="75000"/>
                            </a:schemeClr>
                          </a:solidFill>
                        </a:rPr>
                        <a:t>- Income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Car ownership</a:t>
                      </a:r>
                    </a:p>
                    <a:p>
                      <a:r>
                        <a:rPr lang="en-GB" sz="2000" b="0" dirty="0" smtClean="0">
                          <a:solidFill>
                            <a:schemeClr val="bg1">
                              <a:lumMod val="75000"/>
                            </a:schemeClr>
                          </a:solidFill>
                        </a:rPr>
                        <a:t>- Child poverty</a:t>
                      </a:r>
                    </a:p>
                    <a:p>
                      <a:r>
                        <a:rPr lang="en-GB" sz="2000" b="0" dirty="0" smtClean="0">
                          <a:solidFill>
                            <a:schemeClr val="bg1">
                              <a:lumMod val="75000"/>
                            </a:schemeClr>
                          </a:solidFill>
                        </a:rPr>
                        <a:t>- Employment and unemployment</a:t>
                      </a:r>
                      <a:endParaRPr lang="en-GB" sz="2000" b="0" dirty="0">
                        <a:solidFill>
                          <a:schemeClr val="bg1">
                            <a:lumMod val="75000"/>
                          </a:schemeClr>
                        </a:solidFill>
                      </a:endParaRPr>
                    </a:p>
                  </a:txBody>
                  <a:tcPr anchor="ctr"/>
                </a:tc>
              </a:tr>
            </a:tbl>
          </a:graphicData>
        </a:graphic>
      </p:graphicFrame>
      <p:sp>
        <p:nvSpPr>
          <p:cNvPr id="17" name="TextBox 1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graphicFrame>
        <p:nvGraphicFramePr>
          <p:cNvPr id="18" name="Table 17"/>
          <p:cNvGraphicFramePr>
            <a:graphicFrameLocks noGrp="1"/>
          </p:cNvGraphicFramePr>
          <p:nvPr>
            <p:extLst>
              <p:ext uri="{D42A27DB-BD31-4B8C-83A1-F6EECF244321}">
                <p14:modId xmlns:p14="http://schemas.microsoft.com/office/powerpoint/2010/main" val="2906921305"/>
              </p:ext>
            </p:extLst>
          </p:nvPr>
        </p:nvGraphicFramePr>
        <p:xfrm>
          <a:off x="105751" y="3040257"/>
          <a:ext cx="1737807" cy="1648535"/>
        </p:xfrm>
        <a:graphic>
          <a:graphicData uri="http://schemas.openxmlformats.org/drawingml/2006/table">
            <a:tbl>
              <a:tblPr firstRow="1" bandRow="1">
                <a:tableStyleId>{3B4B98B0-60AC-42C2-AFA5-B58CD77FA1E5}</a:tableStyleId>
              </a:tblPr>
              <a:tblGrid>
                <a:gridCol w="1737807"/>
              </a:tblGrid>
              <a:tr h="1648535">
                <a:tc>
                  <a:txBody>
                    <a:bodyPr/>
                    <a:lstStyle/>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Geographical location </a:t>
                      </a:r>
                    </a:p>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Havering as a place</a:t>
                      </a:r>
                    </a:p>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Deprivation</a:t>
                      </a:r>
                    </a:p>
                  </a:txBody>
                  <a:tcPr anchor="ct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131018225"/>
              </p:ext>
            </p:extLst>
          </p:nvPr>
        </p:nvGraphicFramePr>
        <p:xfrm>
          <a:off x="1914808" y="3040257"/>
          <a:ext cx="2642546" cy="2529840"/>
        </p:xfrm>
        <a:graphic>
          <a:graphicData uri="http://schemas.openxmlformats.org/drawingml/2006/table">
            <a:tbl>
              <a:tblPr firstRow="1" bandRow="1">
                <a:tableStyleId>{3B4B98B0-60AC-42C2-AFA5-B58CD77FA1E5}</a:tableStyleId>
              </a:tblPr>
              <a:tblGrid>
                <a:gridCol w="2642546"/>
              </a:tblGrid>
              <a:tr h="1648535">
                <a:tc>
                  <a:txBody>
                    <a:bodyPr/>
                    <a:lstStyle/>
                    <a:p>
                      <a:r>
                        <a:rPr lang="en-GB" sz="2000" b="0" dirty="0" smtClean="0">
                          <a:solidFill>
                            <a:srgbClr val="00B0F0"/>
                          </a:solidFill>
                        </a:rPr>
                        <a:t>- Size and structure</a:t>
                      </a:r>
                    </a:p>
                    <a:p>
                      <a:r>
                        <a:rPr lang="en-GB" sz="2000" b="0" dirty="0" smtClean="0">
                          <a:solidFill>
                            <a:srgbClr val="00B0F0"/>
                          </a:solidFill>
                        </a:rPr>
                        <a:t>- Population change</a:t>
                      </a:r>
                    </a:p>
                    <a:p>
                      <a:r>
                        <a:rPr lang="en-GB" sz="2000" b="0" dirty="0" smtClean="0">
                          <a:solidFill>
                            <a:srgbClr val="00B0F0"/>
                          </a:solidFill>
                        </a:rPr>
                        <a:t>- Ward level change</a:t>
                      </a:r>
                    </a:p>
                    <a:p>
                      <a:pPr marL="0" algn="l" defTabSz="457200" rtl="0" eaLnBrk="1" latinLnBrk="0" hangingPunct="1"/>
                      <a:r>
                        <a:rPr lang="en-GB" sz="2000" b="0" kern="1200" dirty="0" smtClean="0">
                          <a:solidFill>
                            <a:srgbClr val="00B0F0"/>
                          </a:solidFill>
                          <a:latin typeface="+mn-lt"/>
                          <a:ea typeface="+mn-ea"/>
                          <a:cs typeface="+mn-cs"/>
                        </a:rPr>
                        <a:t>- Births and migration</a:t>
                      </a:r>
                    </a:p>
                    <a:p>
                      <a:pPr marL="0" algn="l" defTabSz="457200" rtl="0" eaLnBrk="1" latinLnBrk="0" hangingPunct="1"/>
                      <a:r>
                        <a:rPr lang="en-GB" sz="2000" b="0" kern="1200" dirty="0" smtClean="0">
                          <a:solidFill>
                            <a:srgbClr val="00B0F0"/>
                          </a:solidFill>
                          <a:latin typeface="+mn-lt"/>
                          <a:ea typeface="+mn-ea"/>
                          <a:cs typeface="+mn-cs"/>
                        </a:rPr>
                        <a:t>- Projected change  </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rgbClr val="00B0F0"/>
                          </a:solidFill>
                          <a:latin typeface="+mn-lt"/>
                          <a:ea typeface="+mn-ea"/>
                          <a:cs typeface="+mn-cs"/>
                        </a:rPr>
                        <a:t>- Life expectancy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rgbClr val="00B0F0"/>
                          </a:solidFill>
                          <a:latin typeface="+mn-lt"/>
                          <a:ea typeface="+mn-ea"/>
                          <a:cs typeface="+mn-cs"/>
                        </a:rPr>
                        <a:t>- Ethnicity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rgbClr val="00B0F0"/>
                          </a:solidFill>
                          <a:latin typeface="+mn-lt"/>
                          <a:ea typeface="+mn-ea"/>
                          <a:cs typeface="+mn-cs"/>
                        </a:rPr>
                        <a:t>- Disabilities</a:t>
                      </a:r>
                      <a:endParaRPr lang="en-GB" sz="2000" b="0" kern="1200" dirty="0">
                        <a:solidFill>
                          <a:srgbClr val="00B0F0"/>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1691284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496888"/>
            <a:ext cx="822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3" name="Title 2"/>
          <p:cNvSpPr>
            <a:spLocks noGrp="1"/>
          </p:cNvSpPr>
          <p:nvPr>
            <p:ph type="title"/>
          </p:nvPr>
        </p:nvSpPr>
        <p:spPr>
          <a:xfrm>
            <a:off x="457200" y="350838"/>
            <a:ext cx="8229600" cy="779462"/>
          </a:xfrm>
        </p:spPr>
        <p:txBody>
          <a:bodyPr/>
          <a:lstStyle/>
          <a:p>
            <a:r>
              <a:rPr lang="en-US" b="1" dirty="0" smtClean="0">
                <a:solidFill>
                  <a:srgbClr val="0070C0"/>
                </a:solidFill>
                <a:latin typeface="Microsoft YaHei UI" pitchFamily="34" charset="-122"/>
                <a:ea typeface="Microsoft YaHei UI" pitchFamily="34" charset="-122"/>
              </a:rPr>
              <a:t>Population </a:t>
            </a:r>
            <a:r>
              <a:rPr lang="en-US" b="1" dirty="0" smtClean="0">
                <a:solidFill>
                  <a:schemeClr val="accent6"/>
                </a:solidFill>
                <a:latin typeface="Microsoft YaHei UI" pitchFamily="34" charset="-122"/>
                <a:ea typeface="Microsoft YaHei UI" pitchFamily="34" charset="-122"/>
              </a:rPr>
              <a:t>– Summary (I)</a:t>
            </a:r>
            <a:endParaRPr lang="en-GB" dirty="0">
              <a:solidFill>
                <a:schemeClr val="accent6"/>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85775272"/>
              </p:ext>
            </p:extLst>
          </p:nvPr>
        </p:nvGraphicFramePr>
        <p:xfrm>
          <a:off x="0" y="1100138"/>
          <a:ext cx="9144000" cy="4846320"/>
        </p:xfrm>
        <a:graphic>
          <a:graphicData uri="http://schemas.openxmlformats.org/drawingml/2006/table">
            <a:tbl>
              <a:tblPr firstRow="1" bandRow="1">
                <a:tableStyleId>{3B4B98B0-60AC-42C2-AFA5-B58CD77FA1E5}</a:tableStyleId>
              </a:tblPr>
              <a:tblGrid>
                <a:gridCol w="9144000"/>
              </a:tblGrid>
              <a:tr h="4754562">
                <a:tc>
                  <a:txBody>
                    <a:bodyPr/>
                    <a:lstStyle/>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The estimated population of Havering  is 252,783 </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It has the oldest population in London (median age is approximately 40 years)</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Havering experienced a net population loss of 6.3% from 1983 to 2002, the population of Havering has increased year on year from 2002, with a 12.3% increase from 2002 to 2016</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There is increase in general fertility rate: 58 births (per 1,000 women aged 15-44) in 2004 to 70 in 2016 – an additional 12 births per 1,000 women aged 15-44 </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Havering experienced largest net inflow of children across all London boroughs</a:t>
                      </a:r>
                      <a:r>
                        <a:rPr lang="en-GB" sz="2400" b="0" kern="1200" baseline="0" dirty="0" smtClean="0">
                          <a:solidFill>
                            <a:schemeClr val="tx1"/>
                          </a:solidFill>
                          <a:effectLst/>
                          <a:latin typeface="+mn-lt"/>
                          <a:ea typeface="+mn-ea"/>
                          <a:cs typeface="+mn-cs"/>
                        </a:rPr>
                        <a:t> (</a:t>
                      </a:r>
                      <a:r>
                        <a:rPr lang="en-GB" sz="2400" b="0" kern="1200" dirty="0" smtClean="0">
                          <a:solidFill>
                            <a:schemeClr val="tx1"/>
                          </a:solidFill>
                          <a:effectLst/>
                          <a:latin typeface="+mn-lt"/>
                          <a:ea typeface="+mn-ea"/>
                          <a:cs typeface="+mn-cs"/>
                        </a:rPr>
                        <a:t>4,580 </a:t>
                      </a:r>
                      <a:r>
                        <a:rPr lang="en-GB" sz="2400" b="0" kern="1200" dirty="0" smtClean="0">
                          <a:solidFill>
                            <a:schemeClr val="tx1"/>
                          </a:solidFill>
                          <a:effectLst/>
                          <a:latin typeface="+mn-lt"/>
                          <a:ea typeface="+mn-ea"/>
                          <a:cs typeface="+mn-cs"/>
                        </a:rPr>
                        <a:t>children) in a 6-year period (</a:t>
                      </a:r>
                      <a:r>
                        <a:rPr lang="en-GB" sz="2400" b="0" kern="1200" dirty="0" smtClean="0">
                          <a:solidFill>
                            <a:schemeClr val="tx1"/>
                          </a:solidFill>
                          <a:effectLst/>
                          <a:latin typeface="+mn-lt"/>
                          <a:ea typeface="+mn-ea"/>
                          <a:cs typeface="+mn-cs"/>
                        </a:rPr>
                        <a:t>2011-2016) </a:t>
                      </a:r>
                      <a:endParaRPr lang="en-GB" sz="2400" b="0" kern="1200" dirty="0" smtClean="0">
                        <a:solidFill>
                          <a:schemeClr val="tx1"/>
                        </a:solidFill>
                        <a:effectLst/>
                        <a:latin typeface="+mn-lt"/>
                        <a:ea typeface="+mn-ea"/>
                        <a:cs typeface="+mn-cs"/>
                      </a:endParaRP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Largest increases in population will occur in children (0-17 years) and older people age groups (65 years and above) up to 2033</a:t>
                      </a:r>
                    </a:p>
                  </a:txBody>
                  <a:tcPr anchor="ct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2563310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496888"/>
            <a:ext cx="822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3" name="Title 2"/>
          <p:cNvSpPr>
            <a:spLocks noGrp="1"/>
          </p:cNvSpPr>
          <p:nvPr>
            <p:ph type="title"/>
          </p:nvPr>
        </p:nvSpPr>
        <p:spPr>
          <a:xfrm>
            <a:off x="457200" y="350838"/>
            <a:ext cx="8229600" cy="779462"/>
          </a:xfrm>
        </p:spPr>
        <p:txBody>
          <a:bodyPr/>
          <a:lstStyle/>
          <a:p>
            <a:r>
              <a:rPr lang="en-US" b="1" dirty="0" smtClean="0">
                <a:solidFill>
                  <a:srgbClr val="0070C0"/>
                </a:solidFill>
                <a:latin typeface="Microsoft YaHei UI" pitchFamily="34" charset="-122"/>
                <a:ea typeface="Microsoft YaHei UI" pitchFamily="34" charset="-122"/>
              </a:rPr>
              <a:t>Population </a:t>
            </a:r>
            <a:r>
              <a:rPr lang="en-US" b="1" dirty="0" smtClean="0">
                <a:solidFill>
                  <a:schemeClr val="accent6"/>
                </a:solidFill>
                <a:latin typeface="Microsoft YaHei UI" pitchFamily="34" charset="-122"/>
                <a:ea typeface="Microsoft YaHei UI" pitchFamily="34" charset="-122"/>
              </a:rPr>
              <a:t>– Summary (II)</a:t>
            </a:r>
            <a:endParaRPr lang="en-GB" dirty="0">
              <a:solidFill>
                <a:schemeClr val="accent6"/>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500288120"/>
              </p:ext>
            </p:extLst>
          </p:nvPr>
        </p:nvGraphicFramePr>
        <p:xfrm>
          <a:off x="0" y="1100138"/>
          <a:ext cx="9144000" cy="4716462"/>
        </p:xfrm>
        <a:graphic>
          <a:graphicData uri="http://schemas.openxmlformats.org/drawingml/2006/table">
            <a:tbl>
              <a:tblPr firstRow="1" bandRow="1">
                <a:tableStyleId>{3B4B98B0-60AC-42C2-AFA5-B58CD77FA1E5}</a:tableStyleId>
              </a:tblPr>
              <a:tblGrid>
                <a:gridCol w="9144000"/>
              </a:tblGrid>
              <a:tr h="4716462">
                <a:tc>
                  <a:txBody>
                    <a:bodyPr/>
                    <a:lstStyle/>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Life expectancy at birth is </a:t>
                      </a:r>
                      <a:r>
                        <a:rPr lang="en-GB" sz="2400" b="0" kern="1200" dirty="0" smtClean="0">
                          <a:solidFill>
                            <a:schemeClr val="tx1"/>
                          </a:solidFill>
                          <a:effectLst/>
                          <a:latin typeface="+mn-lt"/>
                          <a:ea typeface="+mn-ea"/>
                          <a:cs typeface="+mn-cs"/>
                        </a:rPr>
                        <a:t>80.1 </a:t>
                      </a:r>
                      <a:r>
                        <a:rPr lang="en-GB" sz="2400" b="0" kern="1200" dirty="0" smtClean="0">
                          <a:solidFill>
                            <a:schemeClr val="tx1"/>
                          </a:solidFill>
                          <a:effectLst/>
                          <a:latin typeface="+mn-lt"/>
                          <a:ea typeface="+mn-ea"/>
                          <a:cs typeface="+mn-cs"/>
                        </a:rPr>
                        <a:t>years for males and </a:t>
                      </a:r>
                      <a:r>
                        <a:rPr lang="en-GB" sz="2400" b="0" kern="1200" dirty="0" smtClean="0">
                          <a:solidFill>
                            <a:schemeClr val="tx1"/>
                          </a:solidFill>
                          <a:effectLst/>
                          <a:latin typeface="+mn-lt"/>
                          <a:ea typeface="+mn-ea"/>
                          <a:cs typeface="+mn-cs"/>
                        </a:rPr>
                        <a:t>84.2 </a:t>
                      </a:r>
                      <a:r>
                        <a:rPr lang="en-GB" sz="2400" b="0" kern="1200" dirty="0" smtClean="0">
                          <a:solidFill>
                            <a:schemeClr val="tx1"/>
                          </a:solidFill>
                          <a:effectLst/>
                          <a:latin typeface="+mn-lt"/>
                          <a:ea typeface="+mn-ea"/>
                          <a:cs typeface="+mn-cs"/>
                        </a:rPr>
                        <a:t>years for females. </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Life expectancy at 65 years is 19.0 years for males and 21.7 years for females </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On 2011 census day, 83% of residents were recorded as White British - higher than both London and England </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About 90% of the borough population were born in the United Kingdom</a:t>
                      </a:r>
                    </a:p>
                    <a:p>
                      <a:pPr marL="285750" marR="0" lvl="0" indent="-285750"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GB" sz="2400" b="0" kern="1200" dirty="0" smtClean="0">
                          <a:solidFill>
                            <a:schemeClr val="tx1"/>
                          </a:solidFill>
                          <a:effectLst/>
                          <a:latin typeface="+mn-lt"/>
                          <a:ea typeface="+mn-ea"/>
                          <a:cs typeface="+mn-cs"/>
                        </a:rPr>
                        <a:t>An increase in the Black African population is projected from 4.0% in 2016 to 5.2% of the Havering population in 2031</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19% </a:t>
                      </a:r>
                      <a:r>
                        <a:rPr lang="en-GB" sz="2400" b="0" kern="1200" dirty="0" smtClean="0">
                          <a:solidFill>
                            <a:schemeClr val="tx1"/>
                          </a:solidFill>
                          <a:effectLst/>
                          <a:latin typeface="+mn-lt"/>
                          <a:ea typeface="+mn-ea"/>
                          <a:cs typeface="+mn-cs"/>
                        </a:rPr>
                        <a:t>of working age people in Havering disclosed that they have a disability or long term illness</a:t>
                      </a:r>
                    </a:p>
                  </a:txBody>
                  <a:tcPr anchor="ct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3728750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457200" y="369454"/>
            <a:ext cx="8229600" cy="720000"/>
          </a:xfrm>
        </p:spPr>
        <p:txBody>
          <a:bodyPr/>
          <a:lstStyle/>
          <a:p>
            <a:pPr eaLnBrk="1" hangingPunct="1"/>
            <a:r>
              <a:rPr lang="en-US" sz="4000" b="1" dirty="0" smtClean="0">
                <a:solidFill>
                  <a:srgbClr val="0070C0"/>
                </a:solidFill>
                <a:latin typeface="Microsoft YaHei UI" pitchFamily="34" charset="-122"/>
                <a:ea typeface="Microsoft YaHei UI" pitchFamily="34" charset="-122"/>
              </a:rPr>
              <a:t>Population </a:t>
            </a:r>
            <a:r>
              <a:rPr lang="en-US" sz="4000" b="1" dirty="0" smtClean="0">
                <a:solidFill>
                  <a:schemeClr val="accent6"/>
                </a:solidFill>
                <a:latin typeface="Microsoft YaHei UI" pitchFamily="34" charset="-122"/>
                <a:ea typeface="Microsoft YaHei UI" pitchFamily="34" charset="-122"/>
              </a:rPr>
              <a:t>– Age Structure</a:t>
            </a:r>
            <a:endParaRPr lang="en-US" sz="4000" b="1" dirty="0">
              <a:solidFill>
                <a:schemeClr val="accent6"/>
              </a:solidFill>
              <a:latin typeface="Microsoft YaHei UI" pitchFamily="34" charset="-122"/>
              <a:ea typeface="Microsoft YaHei UI" pitchFamily="34" charset="-122"/>
            </a:endParaRPr>
          </a:p>
        </p:txBody>
      </p:sp>
      <p:sp>
        <p:nvSpPr>
          <p:cNvPr id="6" name="TextBox 5"/>
          <p:cNvSpPr txBox="1"/>
          <p:nvPr/>
        </p:nvSpPr>
        <p:spPr>
          <a:xfrm>
            <a:off x="145704" y="1454058"/>
            <a:ext cx="4390438" cy="1261884"/>
          </a:xfrm>
          <a:prstGeom prst="rect">
            <a:avLst/>
          </a:prstGeom>
          <a:noFill/>
        </p:spPr>
        <p:txBody>
          <a:bodyPr wrap="square" rtlCol="0">
            <a:spAutoFit/>
          </a:bodyPr>
          <a:lstStyle/>
          <a:p>
            <a:pPr algn="just"/>
            <a:endParaRPr lang="en-GB" sz="2400" dirty="0" smtClean="0"/>
          </a:p>
          <a:p>
            <a:endParaRPr lang="en-GB" sz="2400" dirty="0"/>
          </a:p>
          <a:p>
            <a:endParaRPr lang="en-GB" sz="2800" b="1" dirty="0" smtClean="0"/>
          </a:p>
        </p:txBody>
      </p:sp>
      <p:graphicFrame>
        <p:nvGraphicFramePr>
          <p:cNvPr id="8" name="Table 7"/>
          <p:cNvGraphicFramePr>
            <a:graphicFrameLocks noGrp="1"/>
          </p:cNvGraphicFramePr>
          <p:nvPr>
            <p:extLst>
              <p:ext uri="{D42A27DB-BD31-4B8C-83A1-F6EECF244321}">
                <p14:modId xmlns:p14="http://schemas.microsoft.com/office/powerpoint/2010/main" val="3020729435"/>
              </p:ext>
            </p:extLst>
          </p:nvPr>
        </p:nvGraphicFramePr>
        <p:xfrm>
          <a:off x="6000404" y="1089454"/>
          <a:ext cx="3057872" cy="3344882"/>
        </p:xfrm>
        <a:graphic>
          <a:graphicData uri="http://schemas.openxmlformats.org/drawingml/2006/table">
            <a:tbl>
              <a:tblPr firstRow="1" bandRow="1">
                <a:tableStyleId>{3B4B98B0-60AC-42C2-AFA5-B58CD77FA1E5}</a:tableStyleId>
              </a:tblPr>
              <a:tblGrid>
                <a:gridCol w="3057872"/>
              </a:tblGrid>
              <a:tr h="1318525">
                <a:tc>
                  <a:txBody>
                    <a:bodyPr/>
                    <a:lstStyle/>
                    <a:p>
                      <a:r>
                        <a:rPr lang="en-GB" sz="2400" b="0" dirty="0" smtClean="0"/>
                        <a:t>Population of Havering is </a:t>
                      </a:r>
                      <a:r>
                        <a:rPr lang="en-GB" sz="2800" b="1" dirty="0" smtClean="0">
                          <a:solidFill>
                            <a:schemeClr val="tx2"/>
                          </a:solidFill>
                        </a:rPr>
                        <a:t>252,783</a:t>
                      </a:r>
                    </a:p>
                  </a:txBody>
                  <a:tcPr anchor="ctr"/>
                </a:tc>
              </a:tr>
              <a:tr h="2026357">
                <a:tc>
                  <a:txBody>
                    <a:bodyPr/>
                    <a:lstStyle/>
                    <a:p>
                      <a:r>
                        <a:rPr lang="en-GB" sz="2400" dirty="0" smtClean="0"/>
                        <a:t>Havering has the oldest population in London with a median age of </a:t>
                      </a:r>
                    </a:p>
                    <a:p>
                      <a:pPr algn="just"/>
                      <a:r>
                        <a:rPr lang="en-GB" sz="2800" b="1" dirty="0" smtClean="0">
                          <a:solidFill>
                            <a:schemeClr val="tx2"/>
                          </a:solidFill>
                        </a:rPr>
                        <a:t>40</a:t>
                      </a:r>
                      <a:r>
                        <a:rPr lang="en-GB" sz="2800" dirty="0" smtClean="0">
                          <a:solidFill>
                            <a:schemeClr val="tx2"/>
                          </a:solidFill>
                        </a:rPr>
                        <a:t> </a:t>
                      </a:r>
                      <a:r>
                        <a:rPr lang="en-GB" sz="2800" b="1" dirty="0" smtClean="0">
                          <a:solidFill>
                            <a:schemeClr val="tx2"/>
                          </a:solidFill>
                        </a:rPr>
                        <a:t>years old</a:t>
                      </a:r>
                      <a:endParaRPr lang="en-GB" sz="2800" b="1" dirty="0" smtClean="0">
                        <a:solidFill>
                          <a:schemeClr val="tx1"/>
                        </a:solidFill>
                      </a:endParaRPr>
                    </a:p>
                  </a:txBody>
                  <a:tcPr anchor="ctr">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05103588"/>
              </p:ext>
            </p:extLst>
          </p:nvPr>
        </p:nvGraphicFramePr>
        <p:xfrm>
          <a:off x="6000404" y="4437739"/>
          <a:ext cx="3057872" cy="1313407"/>
        </p:xfrm>
        <a:graphic>
          <a:graphicData uri="http://schemas.openxmlformats.org/drawingml/2006/table">
            <a:tbl>
              <a:tblPr firstRow="1" bandRow="1">
                <a:tableStyleId>{3B4B98B0-60AC-42C2-AFA5-B58CD77FA1E5}</a:tableStyleId>
              </a:tblPr>
              <a:tblGrid>
                <a:gridCol w="3057872"/>
              </a:tblGrid>
              <a:tr h="1313407">
                <a:tc>
                  <a:txBody>
                    <a:bodyPr/>
                    <a:lstStyle/>
                    <a:p>
                      <a:pPr marL="0" defTabSz="457200" rtl="0" eaLnBrk="1" latinLnBrk="0" hangingPunct="1"/>
                      <a:r>
                        <a:rPr lang="en-GB" sz="2400" b="0" kern="1200" dirty="0" smtClean="0">
                          <a:solidFill>
                            <a:schemeClr val="tx1"/>
                          </a:solidFill>
                          <a:latin typeface="+mn-lt"/>
                          <a:ea typeface="+mn-ea"/>
                          <a:cs typeface="+mn-cs"/>
                        </a:rPr>
                        <a:t>Age structure is </a:t>
                      </a:r>
                      <a:r>
                        <a:rPr lang="en-GB" sz="2800" b="1" kern="1200" dirty="0" smtClean="0">
                          <a:solidFill>
                            <a:schemeClr val="tx2"/>
                          </a:solidFill>
                          <a:latin typeface="+mn-lt"/>
                          <a:ea typeface="+mn-ea"/>
                          <a:cs typeface="+mn-cs"/>
                        </a:rPr>
                        <a:t>similar</a:t>
                      </a:r>
                      <a:r>
                        <a:rPr lang="en-GB" sz="2400" b="0" kern="1200" dirty="0" smtClean="0">
                          <a:solidFill>
                            <a:schemeClr val="tx1"/>
                          </a:solidFill>
                          <a:latin typeface="+mn-lt"/>
                          <a:ea typeface="+mn-ea"/>
                          <a:cs typeface="+mn-cs"/>
                        </a:rPr>
                        <a:t> to England but older than London. </a:t>
                      </a:r>
                    </a:p>
                  </a:txBody>
                  <a:tcPr anchor="ctr">
                    <a:solidFill>
                      <a:schemeClr val="bg1"/>
                    </a:solidFill>
                  </a:tcPr>
                </a:tc>
              </a:tr>
            </a:tbl>
          </a:graphicData>
        </a:graphic>
      </p:graphicFrame>
      <p:sp>
        <p:nvSpPr>
          <p:cNvPr id="3" name="TextBox 2"/>
          <p:cNvSpPr txBox="1"/>
          <p:nvPr/>
        </p:nvSpPr>
        <p:spPr>
          <a:xfrm>
            <a:off x="0" y="6395303"/>
            <a:ext cx="3621386" cy="461665"/>
          </a:xfrm>
          <a:prstGeom prst="rect">
            <a:avLst/>
          </a:prstGeom>
          <a:noFill/>
        </p:spPr>
        <p:txBody>
          <a:bodyPr wrap="square" rtlCol="0">
            <a:spAutoFit/>
          </a:bodyPr>
          <a:lstStyle/>
          <a:p>
            <a:r>
              <a:rPr lang="en-GB" sz="1200" dirty="0" smtClean="0"/>
              <a:t>Dataset: Mid-year Population Estimates 2015</a:t>
            </a:r>
          </a:p>
          <a:p>
            <a:r>
              <a:rPr lang="en-GB" sz="1200" dirty="0" smtClean="0"/>
              <a:t>Data Source: Office for National Statistics (ONS)</a:t>
            </a:r>
            <a:endParaRPr lang="en-GB" sz="1200" dirty="0"/>
          </a:p>
        </p:txBody>
      </p:sp>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45704" y="1167092"/>
            <a:ext cx="5582236" cy="4766485"/>
          </a:xfrm>
          <a:prstGeom prst="rect">
            <a:avLst/>
          </a:prstGeom>
          <a:noFill/>
          <a:ln>
            <a:noFill/>
          </a:ln>
        </p:spPr>
      </p:pic>
    </p:spTree>
    <p:extLst>
      <p:ext uri="{BB962C8B-B14F-4D97-AF65-F5344CB8AC3E}">
        <p14:creationId xmlns:p14="http://schemas.microsoft.com/office/powerpoint/2010/main" val="1518751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7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491704" y="369454"/>
            <a:ext cx="8177843" cy="700222"/>
          </a:xfrm>
        </p:spPr>
        <p:txBody>
          <a:bodyPr/>
          <a:lstStyle/>
          <a:p>
            <a:pPr eaLnBrk="1" hangingPunct="1"/>
            <a:r>
              <a:rPr lang="en-US" sz="4000" b="1" dirty="0" smtClean="0">
                <a:solidFill>
                  <a:srgbClr val="0070C0"/>
                </a:solidFill>
                <a:latin typeface="Microsoft YaHei UI" pitchFamily="34" charset="-122"/>
                <a:ea typeface="Microsoft YaHei UI" pitchFamily="34" charset="-122"/>
              </a:rPr>
              <a:t>Population </a:t>
            </a:r>
            <a:r>
              <a:rPr lang="en-US" sz="4000" b="1" dirty="0" smtClean="0">
                <a:solidFill>
                  <a:schemeClr val="accent6"/>
                </a:solidFill>
                <a:latin typeface="Microsoft YaHei UI" pitchFamily="34" charset="-122"/>
                <a:ea typeface="Microsoft YaHei UI" pitchFamily="34" charset="-122"/>
              </a:rPr>
              <a:t>- Trend</a:t>
            </a:r>
            <a:endParaRPr lang="en-US" sz="4000" b="1" dirty="0">
              <a:solidFill>
                <a:schemeClr val="accent6"/>
              </a:solidFill>
              <a:latin typeface="Microsoft YaHei UI" pitchFamily="34" charset="-122"/>
              <a:ea typeface="Microsoft YaHei UI" pitchFamily="34" charset="-122"/>
            </a:endParaRPr>
          </a:p>
        </p:txBody>
      </p:sp>
      <p:graphicFrame>
        <p:nvGraphicFramePr>
          <p:cNvPr id="13" name="Table 12"/>
          <p:cNvGraphicFramePr>
            <a:graphicFrameLocks noGrp="1"/>
          </p:cNvGraphicFramePr>
          <p:nvPr>
            <p:extLst>
              <p:ext uri="{D42A27DB-BD31-4B8C-83A1-F6EECF244321}">
                <p14:modId xmlns:p14="http://schemas.microsoft.com/office/powerpoint/2010/main" val="1138239842"/>
              </p:ext>
            </p:extLst>
          </p:nvPr>
        </p:nvGraphicFramePr>
        <p:xfrm>
          <a:off x="129395" y="1107486"/>
          <a:ext cx="8911086" cy="1051560"/>
        </p:xfrm>
        <a:graphic>
          <a:graphicData uri="http://schemas.openxmlformats.org/drawingml/2006/table">
            <a:tbl>
              <a:tblPr firstRow="1" bandRow="1">
                <a:tableStyleId>{3B4B98B0-60AC-42C2-AFA5-B58CD77FA1E5}</a:tableStyleId>
              </a:tblPr>
              <a:tblGrid>
                <a:gridCol w="8911086"/>
              </a:tblGrid>
              <a:tr h="816206">
                <a:tc>
                  <a:txBody>
                    <a:bodyPr/>
                    <a:lstStyle/>
                    <a:p>
                      <a:pPr algn="just"/>
                      <a:r>
                        <a:rPr lang="en-GB" sz="2100" b="0" dirty="0" smtClean="0"/>
                        <a:t>Net population loss of </a:t>
                      </a:r>
                      <a:r>
                        <a:rPr lang="en-GB" sz="2100" b="1" dirty="0" smtClean="0">
                          <a:solidFill>
                            <a:schemeClr val="tx2"/>
                          </a:solidFill>
                        </a:rPr>
                        <a:t>6.3%</a:t>
                      </a:r>
                      <a:r>
                        <a:rPr lang="en-GB" sz="2100" b="0" dirty="0" smtClean="0"/>
                        <a:t> from 1983 (240,200) to 2002 (225,100) but the population of Havering has </a:t>
                      </a:r>
                      <a:r>
                        <a:rPr lang="en-GB" sz="2100" b="1" dirty="0" smtClean="0">
                          <a:solidFill>
                            <a:schemeClr val="tx2"/>
                          </a:solidFill>
                        </a:rPr>
                        <a:t>increased year on year from 2002</a:t>
                      </a:r>
                      <a:r>
                        <a:rPr lang="en-GB" sz="2100" b="0" dirty="0" smtClean="0"/>
                        <a:t>, with</a:t>
                      </a:r>
                      <a:r>
                        <a:rPr lang="en-GB" sz="2100" b="0" baseline="0" dirty="0" smtClean="0"/>
                        <a:t> a </a:t>
                      </a:r>
                      <a:r>
                        <a:rPr lang="en-GB" sz="2100" b="1" kern="1200" dirty="0" smtClean="0">
                          <a:solidFill>
                            <a:schemeClr val="tx2"/>
                          </a:solidFill>
                          <a:latin typeface="+mn-lt"/>
                          <a:ea typeface="+mn-ea"/>
                          <a:cs typeface="+mn-cs"/>
                        </a:rPr>
                        <a:t>12.3%</a:t>
                      </a:r>
                      <a:r>
                        <a:rPr lang="en-GB" sz="2100" b="0" baseline="0" dirty="0" smtClean="0"/>
                        <a:t> increase from 2002 to </a:t>
                      </a:r>
                      <a:r>
                        <a:rPr lang="en-GB" sz="2100" b="0" baseline="0" dirty="0" smtClean="0"/>
                        <a:t>2016</a:t>
                      </a:r>
                      <a:r>
                        <a:rPr lang="en-GB" sz="2100" b="0" dirty="0" smtClean="0">
                          <a:solidFill>
                            <a:schemeClr val="tx2"/>
                          </a:solidFill>
                        </a:rPr>
                        <a:t> </a:t>
                      </a:r>
                      <a:endParaRPr lang="en-GB" sz="2100" b="0" dirty="0" smtClean="0">
                        <a:solidFill>
                          <a:schemeClr val="tx2"/>
                        </a:solidFill>
                      </a:endParaRPr>
                    </a:p>
                  </a:txBody>
                  <a:tcPr anchor="ctr"/>
                </a:tc>
              </a:tr>
            </a:tbl>
          </a:graphicData>
        </a:graphic>
      </p:graphicFrame>
      <p:sp>
        <p:nvSpPr>
          <p:cNvPr id="5" name="TextBox 4"/>
          <p:cNvSpPr txBox="1"/>
          <p:nvPr/>
        </p:nvSpPr>
        <p:spPr>
          <a:xfrm>
            <a:off x="-1" y="6398309"/>
            <a:ext cx="4804913" cy="461665"/>
          </a:xfrm>
          <a:prstGeom prst="rect">
            <a:avLst/>
          </a:prstGeom>
          <a:noFill/>
        </p:spPr>
        <p:txBody>
          <a:bodyPr wrap="square" rtlCol="0">
            <a:spAutoFit/>
          </a:bodyPr>
          <a:lstStyle/>
          <a:p>
            <a:r>
              <a:rPr lang="en-GB" sz="1200" dirty="0" smtClean="0"/>
              <a:t>Dataset: </a:t>
            </a:r>
            <a:r>
              <a:rPr lang="en-GB" sz="1200" dirty="0"/>
              <a:t>Mid-year population estimates </a:t>
            </a:r>
            <a:r>
              <a:rPr lang="en-GB" sz="1200" dirty="0" smtClean="0"/>
              <a:t>1983-2016 </a:t>
            </a:r>
            <a:r>
              <a:rPr lang="en-GB" sz="1200" dirty="0" smtClean="0"/>
              <a:t>(nearest hundreds)</a:t>
            </a:r>
          </a:p>
          <a:p>
            <a:r>
              <a:rPr lang="en-GB" sz="1200" dirty="0" smtClean="0"/>
              <a:t>Data Source: Office </a:t>
            </a:r>
            <a:r>
              <a:rPr lang="en-GB" sz="1200" dirty="0"/>
              <a:t>for National Statistics (ONS</a:t>
            </a:r>
            <a:r>
              <a:rPr lang="en-GB" sz="1200" dirty="0" smtClean="0"/>
              <a:t>) </a:t>
            </a:r>
            <a:endParaRPr lang="en-GB" sz="1200" dirty="0"/>
          </a:p>
        </p:txBody>
      </p:sp>
      <p:sp>
        <p:nvSpPr>
          <p:cNvPr id="12" name="TextBox 11"/>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1368058" y="2245720"/>
            <a:ext cx="6007527" cy="3390684"/>
          </a:xfrm>
          <a:prstGeom prst="rect">
            <a:avLst/>
          </a:prstGeom>
          <a:noFill/>
          <a:ln>
            <a:noFill/>
          </a:ln>
        </p:spPr>
      </p:pic>
    </p:spTree>
    <p:extLst>
      <p:ext uri="{BB962C8B-B14F-4D97-AF65-F5344CB8AC3E}">
        <p14:creationId xmlns:p14="http://schemas.microsoft.com/office/powerpoint/2010/main" val="3085605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212078" y="422694"/>
            <a:ext cx="3100465" cy="1354348"/>
          </a:xfrm>
        </p:spPr>
        <p:txBody>
          <a:bodyPr/>
          <a:lstStyle/>
          <a:p>
            <a:pPr algn="l" eaLnBrk="1" hangingPunct="1"/>
            <a:r>
              <a:rPr lang="en-US" sz="3200" b="1" dirty="0" smtClean="0">
                <a:solidFill>
                  <a:srgbClr val="0070C0"/>
                </a:solidFill>
                <a:latin typeface="Microsoft YaHei UI" pitchFamily="34" charset="-122"/>
                <a:ea typeface="Microsoft YaHei UI" pitchFamily="34" charset="-122"/>
              </a:rPr>
              <a:t>Population </a:t>
            </a:r>
            <a:br>
              <a:rPr lang="en-US" sz="3200" b="1" dirty="0" smtClean="0">
                <a:solidFill>
                  <a:srgbClr val="0070C0"/>
                </a:solidFill>
                <a:latin typeface="Microsoft YaHei UI" pitchFamily="34" charset="-122"/>
                <a:ea typeface="Microsoft YaHei UI" pitchFamily="34" charset="-122"/>
              </a:rPr>
            </a:br>
            <a:r>
              <a:rPr lang="en-US" sz="3200" b="1" dirty="0" smtClean="0">
                <a:solidFill>
                  <a:schemeClr val="accent6"/>
                </a:solidFill>
                <a:latin typeface="Microsoft YaHei UI" pitchFamily="34" charset="-122"/>
                <a:ea typeface="Microsoft YaHei UI" pitchFamily="34" charset="-122"/>
              </a:rPr>
              <a:t>– Changes (2016)</a:t>
            </a:r>
            <a:endParaRPr lang="en-US" sz="3200" b="1" dirty="0">
              <a:solidFill>
                <a:schemeClr val="accent6"/>
              </a:solidFill>
              <a:latin typeface="Microsoft YaHei UI" pitchFamily="34" charset="-122"/>
              <a:ea typeface="Microsoft YaHei UI" pitchFamily="34" charset="-122"/>
            </a:endParaRPr>
          </a:p>
        </p:txBody>
      </p:sp>
      <p:graphicFrame>
        <p:nvGraphicFramePr>
          <p:cNvPr id="15" name="Table 14"/>
          <p:cNvGraphicFramePr>
            <a:graphicFrameLocks noGrp="1"/>
          </p:cNvGraphicFramePr>
          <p:nvPr>
            <p:extLst>
              <p:ext uri="{D42A27DB-BD31-4B8C-83A1-F6EECF244321}">
                <p14:modId xmlns:p14="http://schemas.microsoft.com/office/powerpoint/2010/main" val="4140749441"/>
              </p:ext>
            </p:extLst>
          </p:nvPr>
        </p:nvGraphicFramePr>
        <p:xfrm>
          <a:off x="365303" y="1901943"/>
          <a:ext cx="2947240" cy="2529840"/>
        </p:xfrm>
        <a:graphic>
          <a:graphicData uri="http://schemas.openxmlformats.org/drawingml/2006/table">
            <a:tbl>
              <a:tblPr firstRow="1" bandRow="1">
                <a:tableStyleId>{3B4B98B0-60AC-42C2-AFA5-B58CD77FA1E5}</a:tableStyleId>
              </a:tblPr>
              <a:tblGrid>
                <a:gridCol w="2947240"/>
              </a:tblGrid>
              <a:tr h="18832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b="0" dirty="0" smtClean="0"/>
                        <a:t>Children aged 0-4 years are the </a:t>
                      </a:r>
                      <a:r>
                        <a:rPr lang="en-GB" sz="2800" b="1" dirty="0" smtClean="0">
                          <a:solidFill>
                            <a:schemeClr val="tx2"/>
                          </a:solidFill>
                        </a:rPr>
                        <a:t>largest contributors to population change</a:t>
                      </a:r>
                      <a:r>
                        <a:rPr lang="en-GB" sz="2400" b="0" dirty="0" smtClean="0"/>
                        <a:t>, largely due to births. </a:t>
                      </a:r>
                      <a:endParaRPr lang="en-GB" sz="2400" b="0" dirty="0"/>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bl>
          </a:graphicData>
        </a:graphic>
      </p:graphicFrame>
      <p:sp>
        <p:nvSpPr>
          <p:cNvPr id="2" name="TextBox 1"/>
          <p:cNvSpPr txBox="1"/>
          <p:nvPr/>
        </p:nvSpPr>
        <p:spPr>
          <a:xfrm>
            <a:off x="8878" y="6396335"/>
            <a:ext cx="4113838" cy="461665"/>
          </a:xfrm>
          <a:prstGeom prst="rect">
            <a:avLst/>
          </a:prstGeom>
          <a:noFill/>
        </p:spPr>
        <p:txBody>
          <a:bodyPr wrap="square" rtlCol="0">
            <a:spAutoFit/>
          </a:bodyPr>
          <a:lstStyle/>
          <a:p>
            <a:r>
              <a:rPr lang="en-GB" sz="1200" dirty="0" smtClean="0"/>
              <a:t>Dataset: </a:t>
            </a:r>
            <a:r>
              <a:rPr lang="en-GB" sz="1200" dirty="0"/>
              <a:t>Mid-year population estimates </a:t>
            </a:r>
            <a:r>
              <a:rPr lang="en-GB" sz="1200" dirty="0" smtClean="0"/>
              <a:t>2016 </a:t>
            </a:r>
            <a:r>
              <a:rPr lang="en-GB" sz="1200" dirty="0"/>
              <a:t>Analysis </a:t>
            </a:r>
            <a:r>
              <a:rPr lang="en-GB" sz="1200" dirty="0" smtClean="0"/>
              <a:t>Tool Data Source: Office </a:t>
            </a:r>
            <a:r>
              <a:rPr lang="en-GB" sz="1200" dirty="0"/>
              <a:t>for National Statistics (ONS)</a:t>
            </a:r>
          </a:p>
        </p:txBody>
      </p:sp>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graphicFrame>
        <p:nvGraphicFramePr>
          <p:cNvPr id="11" name="Table 10"/>
          <p:cNvGraphicFramePr>
            <a:graphicFrameLocks noGrp="1"/>
          </p:cNvGraphicFramePr>
          <p:nvPr>
            <p:extLst>
              <p:ext uri="{D42A27DB-BD31-4B8C-83A1-F6EECF244321}">
                <p14:modId xmlns:p14="http://schemas.microsoft.com/office/powerpoint/2010/main" val="3438605369"/>
              </p:ext>
            </p:extLst>
          </p:nvPr>
        </p:nvGraphicFramePr>
        <p:xfrm>
          <a:off x="345062" y="4502974"/>
          <a:ext cx="2967481" cy="1460498"/>
        </p:xfrm>
        <a:graphic>
          <a:graphicData uri="http://schemas.openxmlformats.org/drawingml/2006/table">
            <a:tbl>
              <a:tblPr firstRow="1" bandRow="1">
                <a:tableStyleId>{3B4B98B0-60AC-42C2-AFA5-B58CD77FA1E5}</a:tableStyleId>
              </a:tblPr>
              <a:tblGrid>
                <a:gridCol w="2967481"/>
              </a:tblGrid>
              <a:tr h="14604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b="0" dirty="0" smtClean="0"/>
                        <a:t>A </a:t>
                      </a:r>
                      <a:r>
                        <a:rPr lang="en-GB" sz="2800" b="1" dirty="0" smtClean="0">
                          <a:solidFill>
                            <a:schemeClr val="tx2"/>
                          </a:solidFill>
                        </a:rPr>
                        <a:t>net decrease in adults aged </a:t>
                      </a:r>
                      <a:r>
                        <a:rPr lang="en-GB" sz="2800" b="1" dirty="0" smtClean="0">
                          <a:solidFill>
                            <a:schemeClr val="tx2"/>
                          </a:solidFill>
                        </a:rPr>
                        <a:t>75+ </a:t>
                      </a:r>
                      <a:r>
                        <a:rPr lang="en-GB" sz="2400" b="0" dirty="0" smtClean="0"/>
                        <a:t>largely due to deaths.</a:t>
                      </a:r>
                    </a:p>
                  </a:txBody>
                  <a:tcPr anchor="ctr">
                    <a:lnT w="12700" cap="flat" cmpd="sng" algn="ctr">
                      <a:solidFill>
                        <a:schemeClr val="accent1"/>
                      </a:solidFill>
                      <a:prstDash val="solid"/>
                      <a:round/>
                      <a:headEnd type="none" w="med" len="med"/>
                      <a:tailEnd type="none" w="med" len="med"/>
                    </a:lnT>
                  </a:tcPr>
                </a:tc>
              </a:tr>
            </a:tbl>
          </a:graphicData>
        </a:graphic>
      </p:graphicFrame>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3490117" y="959394"/>
            <a:ext cx="5419725" cy="4300855"/>
          </a:xfrm>
          <a:prstGeom prst="rect">
            <a:avLst/>
          </a:prstGeom>
          <a:noFill/>
          <a:ln>
            <a:noFill/>
          </a:ln>
        </p:spPr>
      </p:pic>
    </p:spTree>
    <p:extLst>
      <p:ext uri="{BB962C8B-B14F-4D97-AF65-F5344CB8AC3E}">
        <p14:creationId xmlns:p14="http://schemas.microsoft.com/office/powerpoint/2010/main" val="3226910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97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1" y="369454"/>
            <a:ext cx="9144000" cy="621146"/>
          </a:xfrm>
        </p:spPr>
        <p:txBody>
          <a:bodyPr/>
          <a:lstStyle/>
          <a:p>
            <a:pPr eaLnBrk="1" hangingPunct="1"/>
            <a:r>
              <a:rPr lang="en-US" sz="3600" b="1" dirty="0" smtClean="0">
                <a:solidFill>
                  <a:srgbClr val="0070C0"/>
                </a:solidFill>
                <a:latin typeface="Microsoft YaHei UI" pitchFamily="34" charset="-122"/>
                <a:ea typeface="Microsoft YaHei UI" pitchFamily="34" charset="-122"/>
              </a:rPr>
              <a:t>Population </a:t>
            </a:r>
            <a:r>
              <a:rPr lang="en-US" sz="3600" b="1" dirty="0" smtClean="0">
                <a:solidFill>
                  <a:schemeClr val="accent6"/>
                </a:solidFill>
                <a:latin typeface="Microsoft YaHei UI" pitchFamily="34" charset="-122"/>
                <a:ea typeface="Microsoft YaHei UI" pitchFamily="34" charset="-122"/>
              </a:rPr>
              <a:t>– Change (Births)</a:t>
            </a:r>
            <a:endParaRPr lang="en-US" sz="3600" b="1" dirty="0">
              <a:solidFill>
                <a:schemeClr val="accent6"/>
              </a:solidFill>
              <a:latin typeface="Microsoft YaHei UI" pitchFamily="34" charset="-122"/>
              <a:ea typeface="Microsoft YaHei UI" pitchFamily="34" charset="-122"/>
            </a:endParaRPr>
          </a:p>
        </p:txBody>
      </p:sp>
      <p:graphicFrame>
        <p:nvGraphicFramePr>
          <p:cNvPr id="7" name="Table 6"/>
          <p:cNvGraphicFramePr>
            <a:graphicFrameLocks noGrp="1"/>
          </p:cNvGraphicFramePr>
          <p:nvPr>
            <p:extLst>
              <p:ext uri="{D42A27DB-BD31-4B8C-83A1-F6EECF244321}">
                <p14:modId xmlns:p14="http://schemas.microsoft.com/office/powerpoint/2010/main" val="4014711078"/>
              </p:ext>
            </p:extLst>
          </p:nvPr>
        </p:nvGraphicFramePr>
        <p:xfrm>
          <a:off x="38101" y="1016000"/>
          <a:ext cx="9080625" cy="1188720"/>
        </p:xfrm>
        <a:graphic>
          <a:graphicData uri="http://schemas.openxmlformats.org/drawingml/2006/table">
            <a:tbl>
              <a:tblPr firstRow="1" bandRow="1">
                <a:tableStyleId>{3B4B98B0-60AC-42C2-AFA5-B58CD77FA1E5}</a:tableStyleId>
              </a:tblPr>
              <a:tblGrid>
                <a:gridCol w="9080625"/>
              </a:tblGrid>
              <a:tr h="772569">
                <a:tc>
                  <a:txBody>
                    <a:bodyPr/>
                    <a:lstStyle/>
                    <a:p>
                      <a:pPr algn="just"/>
                      <a:r>
                        <a:rPr lang="en-GB" sz="2400" b="0" dirty="0" smtClean="0"/>
                        <a:t>Increase in general fertility rate (per 1,000 women aged 15-44) from </a:t>
                      </a:r>
                      <a:r>
                        <a:rPr lang="en-GB" sz="2400" b="1" kern="1200" dirty="0" smtClean="0">
                          <a:solidFill>
                            <a:srgbClr val="FF0000"/>
                          </a:solidFill>
                          <a:latin typeface="+mn-lt"/>
                          <a:ea typeface="+mn-ea"/>
                          <a:cs typeface="+mn-cs"/>
                        </a:rPr>
                        <a:t>58</a:t>
                      </a:r>
                      <a:r>
                        <a:rPr lang="en-GB" sz="2400" b="1" kern="1200" dirty="0" smtClean="0">
                          <a:solidFill>
                            <a:schemeClr val="tx2"/>
                          </a:solidFill>
                          <a:latin typeface="+mn-lt"/>
                          <a:ea typeface="+mn-ea"/>
                          <a:cs typeface="+mn-cs"/>
                        </a:rPr>
                        <a:t> births in </a:t>
                      </a:r>
                      <a:r>
                        <a:rPr lang="en-GB" sz="2400" b="1" kern="1200" dirty="0" smtClean="0">
                          <a:solidFill>
                            <a:srgbClr val="FF0000"/>
                          </a:solidFill>
                          <a:latin typeface="+mn-lt"/>
                          <a:ea typeface="+mn-ea"/>
                          <a:cs typeface="+mn-cs"/>
                        </a:rPr>
                        <a:t>2004</a:t>
                      </a:r>
                      <a:r>
                        <a:rPr lang="en-GB" sz="2400" b="1" kern="1200" dirty="0" smtClean="0">
                          <a:solidFill>
                            <a:schemeClr val="tx2"/>
                          </a:solidFill>
                          <a:latin typeface="+mn-lt"/>
                          <a:ea typeface="+mn-ea"/>
                          <a:cs typeface="+mn-cs"/>
                        </a:rPr>
                        <a:t> to </a:t>
                      </a:r>
                      <a:r>
                        <a:rPr lang="en-GB" sz="2400" b="1" kern="1200" dirty="0" smtClean="0">
                          <a:solidFill>
                            <a:srgbClr val="FF0000"/>
                          </a:solidFill>
                          <a:latin typeface="+mn-lt"/>
                          <a:ea typeface="+mn-ea"/>
                          <a:cs typeface="+mn-cs"/>
                        </a:rPr>
                        <a:t>70</a:t>
                      </a:r>
                      <a:r>
                        <a:rPr lang="en-GB" sz="2400" b="1" kern="1200" dirty="0" smtClean="0">
                          <a:solidFill>
                            <a:schemeClr val="tx2"/>
                          </a:solidFill>
                          <a:latin typeface="+mn-lt"/>
                          <a:ea typeface="+mn-ea"/>
                          <a:cs typeface="+mn-cs"/>
                        </a:rPr>
                        <a:t> in </a:t>
                      </a:r>
                      <a:r>
                        <a:rPr lang="en-GB" sz="2400" b="1" kern="1200" dirty="0" smtClean="0">
                          <a:solidFill>
                            <a:srgbClr val="FF0000"/>
                          </a:solidFill>
                          <a:latin typeface="+mn-lt"/>
                          <a:ea typeface="+mn-ea"/>
                          <a:cs typeface="+mn-cs"/>
                        </a:rPr>
                        <a:t>2016</a:t>
                      </a:r>
                      <a:r>
                        <a:rPr lang="en-GB" sz="2400" b="1" kern="1200" dirty="0" smtClean="0">
                          <a:solidFill>
                            <a:schemeClr val="tx2"/>
                          </a:solidFill>
                          <a:latin typeface="+mn-lt"/>
                          <a:ea typeface="+mn-ea"/>
                          <a:cs typeface="+mn-cs"/>
                        </a:rPr>
                        <a:t> </a:t>
                      </a:r>
                      <a:r>
                        <a:rPr lang="en-GB" sz="2400" b="0" dirty="0" smtClean="0"/>
                        <a:t>- an </a:t>
                      </a:r>
                      <a:r>
                        <a:rPr lang="en-GB" sz="2400" b="1" kern="1200" dirty="0" smtClean="0">
                          <a:solidFill>
                            <a:schemeClr val="tx2"/>
                          </a:solidFill>
                          <a:latin typeface="+mn-lt"/>
                          <a:ea typeface="+mn-ea"/>
                          <a:cs typeface="+mn-cs"/>
                        </a:rPr>
                        <a:t>additional</a:t>
                      </a:r>
                      <a:r>
                        <a:rPr lang="en-GB" sz="2400" b="1" dirty="0" smtClean="0">
                          <a:solidFill>
                            <a:schemeClr val="tx2"/>
                          </a:solidFill>
                        </a:rPr>
                        <a:t> </a:t>
                      </a:r>
                      <a:r>
                        <a:rPr lang="en-GB" sz="2400" b="1" dirty="0" smtClean="0">
                          <a:solidFill>
                            <a:srgbClr val="FF0000"/>
                          </a:solidFill>
                        </a:rPr>
                        <a:t>12</a:t>
                      </a:r>
                      <a:r>
                        <a:rPr lang="en-GB" sz="2400" b="1" dirty="0" smtClean="0">
                          <a:solidFill>
                            <a:schemeClr val="tx2"/>
                          </a:solidFill>
                        </a:rPr>
                        <a:t> births per 1,000 women aged 15-44</a:t>
                      </a:r>
                      <a:endParaRPr lang="en-GB" sz="2400" b="1" dirty="0">
                        <a:solidFill>
                          <a:schemeClr val="tx2"/>
                        </a:solidFill>
                      </a:endParaRPr>
                    </a:p>
                  </a:txBody>
                  <a:tcPr anchor="ctr"/>
                </a:tc>
              </a:tr>
            </a:tbl>
          </a:graphicData>
        </a:graphic>
      </p:graphicFrame>
      <p:sp>
        <p:nvSpPr>
          <p:cNvPr id="2" name="TextBox 1"/>
          <p:cNvSpPr txBox="1"/>
          <p:nvPr/>
        </p:nvSpPr>
        <p:spPr>
          <a:xfrm>
            <a:off x="-1" y="6398309"/>
            <a:ext cx="5205744" cy="461665"/>
          </a:xfrm>
          <a:prstGeom prst="rect">
            <a:avLst/>
          </a:prstGeom>
          <a:noFill/>
        </p:spPr>
        <p:txBody>
          <a:bodyPr wrap="square" rtlCol="0">
            <a:spAutoFit/>
          </a:bodyPr>
          <a:lstStyle/>
          <a:p>
            <a:r>
              <a:rPr lang="en-GB" sz="1200" dirty="0" smtClean="0"/>
              <a:t>Dataset: </a:t>
            </a:r>
            <a:r>
              <a:rPr lang="en-GB" sz="1200" dirty="0"/>
              <a:t>Live Births, General Fertility Rates and Total Fertility </a:t>
            </a:r>
            <a:r>
              <a:rPr lang="en-GB" sz="1200" dirty="0" smtClean="0"/>
              <a:t>Rates, 2004-2016 Data Source: Office </a:t>
            </a:r>
            <a:r>
              <a:rPr lang="en-GB" sz="1200" dirty="0"/>
              <a:t>for National Statistics (ONS)</a:t>
            </a:r>
          </a:p>
        </p:txBody>
      </p:sp>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817317" y="2279536"/>
            <a:ext cx="5509363" cy="3630814"/>
          </a:xfrm>
          <a:prstGeom prst="rect">
            <a:avLst/>
          </a:prstGeom>
          <a:noFill/>
          <a:ln>
            <a:solidFill>
              <a:schemeClr val="tx1"/>
            </a:solidFill>
          </a:ln>
        </p:spPr>
      </p:pic>
    </p:spTree>
    <p:extLst>
      <p:ext uri="{BB962C8B-B14F-4D97-AF65-F5344CB8AC3E}">
        <p14:creationId xmlns:p14="http://schemas.microsoft.com/office/powerpoint/2010/main" val="4173945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215660" y="482249"/>
            <a:ext cx="3727689" cy="1570839"/>
          </a:xfrm>
        </p:spPr>
        <p:txBody>
          <a:bodyPr/>
          <a:lstStyle/>
          <a:p>
            <a:pPr algn="l" eaLnBrk="1" hangingPunct="1"/>
            <a:r>
              <a:rPr lang="en-US" sz="3800" b="1" dirty="0" smtClean="0">
                <a:solidFill>
                  <a:srgbClr val="0070C0"/>
                </a:solidFill>
                <a:latin typeface="Microsoft YaHei UI" pitchFamily="34" charset="-122"/>
                <a:ea typeface="Microsoft YaHei UI" pitchFamily="34" charset="-122"/>
              </a:rPr>
              <a:t>Population </a:t>
            </a:r>
            <a:br>
              <a:rPr lang="en-US" sz="3800" b="1" dirty="0" smtClean="0">
                <a:solidFill>
                  <a:srgbClr val="0070C0"/>
                </a:solidFill>
                <a:latin typeface="Microsoft YaHei UI" pitchFamily="34" charset="-122"/>
                <a:ea typeface="Microsoft YaHei UI" pitchFamily="34" charset="-122"/>
              </a:rPr>
            </a:br>
            <a:r>
              <a:rPr lang="en-US" sz="3800" b="1" dirty="0" smtClean="0">
                <a:solidFill>
                  <a:schemeClr val="accent6"/>
                </a:solidFill>
                <a:latin typeface="Microsoft YaHei UI" pitchFamily="34" charset="-122"/>
                <a:ea typeface="Microsoft YaHei UI" pitchFamily="34" charset="-122"/>
              </a:rPr>
              <a:t>– Change (Inflow)</a:t>
            </a:r>
            <a:endParaRPr lang="en-US" sz="38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4045482146"/>
              </p:ext>
            </p:extLst>
          </p:nvPr>
        </p:nvGraphicFramePr>
        <p:xfrm>
          <a:off x="336429" y="2294625"/>
          <a:ext cx="3519579" cy="3639625"/>
        </p:xfrm>
        <a:graphic>
          <a:graphicData uri="http://schemas.openxmlformats.org/drawingml/2006/table">
            <a:tbl>
              <a:tblPr firstRow="1" bandRow="1">
                <a:tableStyleId>{3B4B98B0-60AC-42C2-AFA5-B58CD77FA1E5}</a:tableStyleId>
              </a:tblPr>
              <a:tblGrid>
                <a:gridCol w="3519579"/>
              </a:tblGrid>
              <a:tr h="3639625">
                <a:tc>
                  <a:txBody>
                    <a:bodyPr/>
                    <a:lstStyle/>
                    <a:p>
                      <a:pPr algn="l"/>
                      <a:r>
                        <a:rPr lang="en-GB" sz="2400" b="0" dirty="0" smtClean="0"/>
                        <a:t>Between </a:t>
                      </a:r>
                      <a:r>
                        <a:rPr lang="en-GB" sz="2400" b="0" dirty="0" smtClean="0"/>
                        <a:t>2011</a:t>
                      </a:r>
                      <a:r>
                        <a:rPr lang="en-GB" sz="2400" b="0" baseline="0" dirty="0" smtClean="0"/>
                        <a:t> </a:t>
                      </a:r>
                      <a:r>
                        <a:rPr lang="en-GB" sz="2400" b="0" baseline="0" dirty="0" smtClean="0"/>
                        <a:t>and </a:t>
                      </a:r>
                      <a:r>
                        <a:rPr lang="en-GB" sz="2400" b="0" baseline="0" dirty="0" smtClean="0"/>
                        <a:t>20</a:t>
                      </a:r>
                      <a:r>
                        <a:rPr lang="en-GB" sz="2400" b="0" dirty="0" smtClean="0"/>
                        <a:t>16,</a:t>
                      </a:r>
                      <a:r>
                        <a:rPr lang="en-GB" sz="2400" b="0" baseline="0" dirty="0" smtClean="0"/>
                        <a:t> </a:t>
                      </a:r>
                      <a:r>
                        <a:rPr lang="en-GB" sz="2400" b="0" dirty="0" smtClean="0"/>
                        <a:t> 4,580 </a:t>
                      </a:r>
                      <a:r>
                        <a:rPr lang="en-GB" sz="2400" b="0" dirty="0" smtClean="0"/>
                        <a:t>children settled in Havering from another London borough</a:t>
                      </a:r>
                      <a:r>
                        <a:rPr lang="en-GB" sz="2400" b="0" baseline="0" dirty="0" smtClean="0"/>
                        <a:t> - </a:t>
                      </a:r>
                      <a:r>
                        <a:rPr lang="en-GB" sz="2800" b="0" dirty="0" smtClean="0"/>
                        <a:t>the </a:t>
                      </a:r>
                      <a:r>
                        <a:rPr lang="en-GB" sz="2800" b="1" dirty="0" smtClean="0">
                          <a:solidFill>
                            <a:schemeClr val="tx2"/>
                          </a:solidFill>
                        </a:rPr>
                        <a:t>largest net inflow of children across all London boroughs</a:t>
                      </a:r>
                      <a:r>
                        <a:rPr lang="en-GB" sz="2400" b="1" dirty="0" smtClean="0">
                          <a:solidFill>
                            <a:schemeClr val="tx2"/>
                          </a:solidFill>
                        </a:rPr>
                        <a:t> </a:t>
                      </a:r>
                      <a:r>
                        <a:rPr lang="en-GB" sz="2400" b="0" dirty="0" smtClean="0"/>
                        <a:t>during the six year period</a:t>
                      </a:r>
                      <a:endParaRPr lang="en-GB" sz="2400" b="1" dirty="0">
                        <a:solidFill>
                          <a:schemeClr val="tx2"/>
                        </a:solidFill>
                      </a:endParaRPr>
                    </a:p>
                  </a:txBody>
                  <a:tcPr anchor="ctr"/>
                </a:tc>
              </a:tr>
            </a:tbl>
          </a:graphicData>
        </a:graphic>
      </p:graphicFrame>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1" name="TextBox 10"/>
          <p:cNvSpPr txBox="1"/>
          <p:nvPr/>
        </p:nvSpPr>
        <p:spPr>
          <a:xfrm>
            <a:off x="0" y="6396335"/>
            <a:ext cx="3943350" cy="461665"/>
          </a:xfrm>
          <a:prstGeom prst="rect">
            <a:avLst/>
          </a:prstGeom>
          <a:noFill/>
        </p:spPr>
        <p:txBody>
          <a:bodyPr wrap="square" rtlCol="0">
            <a:spAutoFit/>
          </a:bodyPr>
          <a:lstStyle/>
          <a:p>
            <a:r>
              <a:rPr lang="en-GB" sz="1200" dirty="0" smtClean="0"/>
              <a:t>Dataset: </a:t>
            </a:r>
            <a:r>
              <a:rPr lang="en-GB" sz="1200" dirty="0"/>
              <a:t>Internal Migration </a:t>
            </a:r>
            <a:r>
              <a:rPr lang="en-GB" sz="1200" dirty="0" smtClean="0"/>
              <a:t>Flows, </a:t>
            </a:r>
            <a:r>
              <a:rPr lang="en-GB" sz="1200" dirty="0" smtClean="0"/>
              <a:t>2011-2016</a:t>
            </a:r>
            <a:endParaRPr lang="en-GB" sz="1200" dirty="0" smtClean="0"/>
          </a:p>
          <a:p>
            <a:r>
              <a:rPr lang="en-GB" sz="1200" dirty="0" smtClean="0"/>
              <a:t>Data Source: Greater </a:t>
            </a:r>
            <a:r>
              <a:rPr lang="en-GB" sz="1200" dirty="0"/>
              <a:t>London Authority (GLA)</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9826" y="366545"/>
            <a:ext cx="5040000" cy="5593923"/>
          </a:xfrm>
          <a:prstGeom prst="rect">
            <a:avLst/>
          </a:prstGeom>
          <a:noFill/>
          <a:ln>
            <a:solidFill>
              <a:schemeClr val="tx1"/>
            </a:solidFill>
          </a:ln>
        </p:spPr>
      </p:pic>
    </p:spTree>
    <p:extLst>
      <p:ext uri="{BB962C8B-B14F-4D97-AF65-F5344CB8AC3E}">
        <p14:creationId xmlns:p14="http://schemas.microsoft.com/office/powerpoint/2010/main" val="1811247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31" t="94525" r="38466"/>
          <a:stretch/>
        </p:blipFill>
        <p:spPr bwMode="auto">
          <a:xfrm>
            <a:off x="4156364" y="5966691"/>
            <a:ext cx="1176868" cy="4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962025" y="1371526"/>
            <a:ext cx="7219950" cy="3918837"/>
            <a:chOff x="876919" y="2559884"/>
            <a:chExt cx="7219950" cy="3089640"/>
          </a:xfrm>
        </p:grpSpPr>
        <p:sp>
          <p:nvSpPr>
            <p:cNvPr id="16" name="TextBox 15"/>
            <p:cNvSpPr txBox="1"/>
            <p:nvPr/>
          </p:nvSpPr>
          <p:spPr>
            <a:xfrm>
              <a:off x="4928966" y="5003193"/>
              <a:ext cx="3167903" cy="646331"/>
            </a:xfrm>
            <a:prstGeom prst="rect">
              <a:avLst/>
            </a:prstGeom>
            <a:noFill/>
          </p:spPr>
          <p:txBody>
            <a:bodyPr wrap="square" rtlCol="0">
              <a:spAutoFit/>
            </a:bodyPr>
            <a:lstStyle/>
            <a:p>
              <a:pPr algn="r"/>
              <a:r>
                <a:rPr lang="en-GB" dirty="0" smtClean="0">
                  <a:solidFill>
                    <a:prstClr val="black"/>
                  </a:solidFill>
                </a:rPr>
                <a:t> </a:t>
              </a:r>
              <a:r>
                <a:rPr lang="en-GB" i="1" dirty="0">
                  <a:solidFill>
                    <a:prstClr val="black"/>
                  </a:solidFill>
                </a:rPr>
                <a:t>By London Borough of Havering </a:t>
              </a:r>
            </a:p>
            <a:p>
              <a:pPr algn="r"/>
              <a:r>
                <a:rPr lang="en-GB" i="1" dirty="0">
                  <a:solidFill>
                    <a:prstClr val="black"/>
                  </a:solidFill>
                </a:rPr>
                <a:t>Public Health </a:t>
              </a:r>
              <a:r>
                <a:rPr lang="en-GB" i="1" dirty="0" smtClean="0">
                  <a:solidFill>
                    <a:prstClr val="black"/>
                  </a:solidFill>
                </a:rPr>
                <a:t>Service</a:t>
              </a:r>
              <a:endParaRPr lang="en-GB" i="1" dirty="0">
                <a:solidFill>
                  <a:prstClr val="black"/>
                </a:solidFill>
              </a:endParaRPr>
            </a:p>
          </p:txBody>
        </p:sp>
        <p:sp>
          <p:nvSpPr>
            <p:cNvPr id="17" name="TextBox 16"/>
            <p:cNvSpPr txBox="1"/>
            <p:nvPr/>
          </p:nvSpPr>
          <p:spPr>
            <a:xfrm>
              <a:off x="898185" y="4994923"/>
              <a:ext cx="2589295" cy="509572"/>
            </a:xfrm>
            <a:prstGeom prst="rect">
              <a:avLst/>
            </a:prstGeom>
            <a:noFill/>
          </p:spPr>
          <p:txBody>
            <a:bodyPr wrap="square" rtlCol="0">
              <a:spAutoFit/>
            </a:bodyPr>
            <a:lstStyle/>
            <a:p>
              <a:r>
                <a:rPr lang="en-GB" i="1" dirty="0" smtClean="0">
                  <a:solidFill>
                    <a:prstClr val="black"/>
                  </a:solidFill>
                </a:rPr>
                <a:t>Version 3.4 </a:t>
              </a:r>
            </a:p>
            <a:p>
              <a:r>
                <a:rPr lang="en-GB" i="1" dirty="0" smtClean="0">
                  <a:solidFill>
                    <a:prstClr val="black"/>
                  </a:solidFill>
                </a:rPr>
                <a:t>(March 2018)</a:t>
              </a:r>
              <a:endParaRPr lang="en-GB" i="1" dirty="0">
                <a:solidFill>
                  <a:prstClr val="black"/>
                </a:solidFill>
              </a:endParaRPr>
            </a:p>
          </p:txBody>
        </p:sp>
        <p:grpSp>
          <p:nvGrpSpPr>
            <p:cNvPr id="18" name="Group 17"/>
            <p:cNvGrpSpPr/>
            <p:nvPr/>
          </p:nvGrpSpPr>
          <p:grpSpPr>
            <a:xfrm>
              <a:off x="876919" y="2559884"/>
              <a:ext cx="7219950" cy="2414493"/>
              <a:chOff x="0" y="1945787"/>
              <a:chExt cx="7219951" cy="2414601"/>
            </a:xfrm>
          </p:grpSpPr>
          <p:sp>
            <p:nvSpPr>
              <p:cNvPr id="19" name="Rectangle 18"/>
              <p:cNvSpPr/>
              <p:nvPr/>
            </p:nvSpPr>
            <p:spPr>
              <a:xfrm>
                <a:off x="0" y="1945787"/>
                <a:ext cx="5676281" cy="1419202"/>
              </a:xfrm>
              <a:prstGeom prst="rect">
                <a:avLst/>
              </a:prstGeom>
              <a:solidFill>
                <a:srgbClr val="0070C0"/>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0"/>
                  </a:spcAft>
                </a:pPr>
                <a:r>
                  <a:rPr lang="en-GB" sz="5400" dirty="0">
                    <a:solidFill>
                      <a:srgbClr val="FFFFFF"/>
                    </a:solidFill>
                    <a:latin typeface="Ebrima"/>
                    <a:ea typeface="Ebrima"/>
                    <a:cs typeface="Ebrima"/>
                  </a:rPr>
                  <a:t>This is </a:t>
                </a:r>
                <a:r>
                  <a:rPr lang="en-GB" sz="5400" dirty="0" smtClean="0">
                    <a:solidFill>
                      <a:srgbClr val="FFFFFF"/>
                    </a:solidFill>
                    <a:latin typeface="Ebrima"/>
                    <a:ea typeface="Ebrima"/>
                    <a:cs typeface="Ebrima"/>
                  </a:rPr>
                  <a:t>Havering</a:t>
                </a:r>
              </a:p>
              <a:p>
                <a:pPr>
                  <a:spcAft>
                    <a:spcPts val="0"/>
                  </a:spcAft>
                </a:pPr>
                <a:endParaRPr lang="en-GB" sz="5400" dirty="0">
                  <a:solidFill>
                    <a:prstClr val="white"/>
                  </a:solidFill>
                  <a:latin typeface="Times New Roman"/>
                  <a:ea typeface="Times New Roman"/>
                </a:endParaRPr>
              </a:p>
            </p:txBody>
          </p:sp>
          <p:sp>
            <p:nvSpPr>
              <p:cNvPr id="20" name="Rectangle 19"/>
              <p:cNvSpPr/>
              <p:nvPr/>
            </p:nvSpPr>
            <p:spPr>
              <a:xfrm>
                <a:off x="5686885" y="1945787"/>
                <a:ext cx="1533066" cy="1419202"/>
              </a:xfrm>
              <a:prstGeom prst="rect">
                <a:avLst/>
              </a:prstGeom>
              <a:solidFill>
                <a:srgbClr val="00B0F0"/>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0"/>
                  </a:spcAft>
                </a:pPr>
                <a:endParaRPr lang="en-GB" sz="4400" dirty="0" smtClean="0">
                  <a:solidFill>
                    <a:srgbClr val="FFFFFF"/>
                  </a:solidFill>
                  <a:latin typeface="Ebrima"/>
                  <a:ea typeface="Ebrima"/>
                  <a:cs typeface="Ebrima"/>
                </a:endParaRPr>
              </a:p>
              <a:p>
                <a:pPr algn="ctr">
                  <a:spcAft>
                    <a:spcPts val="0"/>
                  </a:spcAft>
                </a:pPr>
                <a:r>
                  <a:rPr lang="en-GB" sz="4400" dirty="0" smtClean="0">
                    <a:solidFill>
                      <a:srgbClr val="FFFFFF"/>
                    </a:solidFill>
                    <a:latin typeface="Ebrima"/>
                    <a:ea typeface="Ebrima"/>
                    <a:cs typeface="Ebrima"/>
                  </a:rPr>
                  <a:t>2018</a:t>
                </a:r>
                <a:endParaRPr lang="en-GB" sz="1200" dirty="0">
                  <a:solidFill>
                    <a:prstClr val="white"/>
                  </a:solidFill>
                  <a:latin typeface="Times New Roman"/>
                  <a:ea typeface="Times New Roman"/>
                </a:endParaRPr>
              </a:p>
            </p:txBody>
          </p:sp>
          <p:sp>
            <p:nvSpPr>
              <p:cNvPr id="21" name="Rectangle 20"/>
              <p:cNvSpPr/>
              <p:nvPr/>
            </p:nvSpPr>
            <p:spPr>
              <a:xfrm>
                <a:off x="0" y="3366950"/>
                <a:ext cx="3503097" cy="993438"/>
              </a:xfrm>
              <a:prstGeom prst="rect">
                <a:avLst/>
              </a:prstGeom>
              <a:solidFill>
                <a:srgbClr val="FF0066"/>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r">
                  <a:spcAft>
                    <a:spcPts val="0"/>
                  </a:spcAft>
                </a:pPr>
                <a:r>
                  <a:rPr lang="en-GB" sz="2400" dirty="0">
                    <a:solidFill>
                      <a:srgbClr val="FFFFFF"/>
                    </a:solidFill>
                    <a:latin typeface="Ebrima"/>
                    <a:ea typeface="Ebrima"/>
                    <a:cs typeface="Ebrima"/>
                  </a:rPr>
                  <a:t>A Demographic and </a:t>
                </a:r>
                <a:endParaRPr lang="en-GB" sz="1200" dirty="0">
                  <a:solidFill>
                    <a:prstClr val="white"/>
                  </a:solidFill>
                  <a:latin typeface="Times New Roman"/>
                  <a:ea typeface="Times New Roman"/>
                </a:endParaRPr>
              </a:p>
              <a:p>
                <a:pPr algn="r">
                  <a:spcAft>
                    <a:spcPts val="0"/>
                  </a:spcAft>
                </a:pPr>
                <a:r>
                  <a:rPr lang="en-GB" sz="2400" dirty="0">
                    <a:solidFill>
                      <a:srgbClr val="FFFFFF"/>
                    </a:solidFill>
                    <a:latin typeface="Ebrima"/>
                    <a:ea typeface="Ebrima"/>
                    <a:cs typeface="Ebrima"/>
                  </a:rPr>
                  <a:t>Socio-economic profile</a:t>
                </a:r>
                <a:endParaRPr lang="en-GB" sz="1200" dirty="0">
                  <a:solidFill>
                    <a:prstClr val="white"/>
                  </a:solidFill>
                  <a:latin typeface="Times New Roman"/>
                  <a:ea typeface="Times New Roman"/>
                </a:endParaRPr>
              </a:p>
            </p:txBody>
          </p:sp>
          <p:sp>
            <p:nvSpPr>
              <p:cNvPr id="22" name="Rectangle 21"/>
              <p:cNvSpPr/>
              <p:nvPr/>
            </p:nvSpPr>
            <p:spPr>
              <a:xfrm>
                <a:off x="3503097" y="3366950"/>
                <a:ext cx="3716854" cy="993438"/>
              </a:xfrm>
              <a:prstGeom prst="rect">
                <a:avLst/>
              </a:prstGeom>
              <a:solidFill>
                <a:srgbClr val="81A042"/>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0"/>
                  </a:spcAft>
                </a:pPr>
                <a:r>
                  <a:rPr lang="en-GB" sz="2600" dirty="0">
                    <a:solidFill>
                      <a:srgbClr val="FFFFFF"/>
                    </a:solidFill>
                    <a:latin typeface="Ebrima"/>
                    <a:ea typeface="Ebrima"/>
                    <a:cs typeface="Ebrima"/>
                  </a:rPr>
                  <a:t>Some Key Facts and Figures</a:t>
                </a:r>
                <a:endParaRPr lang="en-GB" sz="1200" dirty="0">
                  <a:solidFill>
                    <a:prstClr val="white"/>
                  </a:solidFill>
                  <a:latin typeface="Times New Roman"/>
                  <a:ea typeface="Times New Roman"/>
                </a:endParaRPr>
              </a:p>
            </p:txBody>
          </p:sp>
        </p:grpSp>
      </p:grpSp>
    </p:spTree>
    <p:extLst>
      <p:ext uri="{BB962C8B-B14F-4D97-AF65-F5344CB8AC3E}">
        <p14:creationId xmlns:p14="http://schemas.microsoft.com/office/powerpoint/2010/main" val="2471602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0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3763290559"/>
              </p:ext>
            </p:extLst>
          </p:nvPr>
        </p:nvGraphicFramePr>
        <p:xfrm>
          <a:off x="217494" y="1059876"/>
          <a:ext cx="8571395" cy="952707"/>
        </p:xfrm>
        <a:graphic>
          <a:graphicData uri="http://schemas.openxmlformats.org/drawingml/2006/table">
            <a:tbl>
              <a:tblPr firstRow="1" bandRow="1">
                <a:tableStyleId>{3B4B98B0-60AC-42C2-AFA5-B58CD77FA1E5}</a:tableStyleId>
              </a:tblPr>
              <a:tblGrid>
                <a:gridCol w="8571395"/>
              </a:tblGrid>
              <a:tr h="952707">
                <a:tc>
                  <a:txBody>
                    <a:bodyPr/>
                    <a:lstStyle/>
                    <a:p>
                      <a:pPr algn="ctr"/>
                      <a:r>
                        <a:rPr lang="en-GB" sz="2400" b="0" dirty="0" smtClean="0"/>
                        <a:t>The life expectancy at birth for people living in Havering is </a:t>
                      </a:r>
                    </a:p>
                    <a:p>
                      <a:pPr algn="ctr"/>
                      <a:r>
                        <a:rPr lang="en-GB" sz="2800" b="1" dirty="0" smtClean="0">
                          <a:solidFill>
                            <a:schemeClr val="tx2"/>
                          </a:solidFill>
                        </a:rPr>
                        <a:t>80.1 years for males </a:t>
                      </a:r>
                      <a:r>
                        <a:rPr lang="en-GB" sz="2800" b="0" dirty="0" smtClean="0"/>
                        <a:t>and</a:t>
                      </a:r>
                      <a:r>
                        <a:rPr lang="en-GB" sz="2800" b="1" dirty="0" smtClean="0"/>
                        <a:t> </a:t>
                      </a:r>
                      <a:r>
                        <a:rPr lang="en-GB" sz="2800" b="1" dirty="0" smtClean="0">
                          <a:solidFill>
                            <a:schemeClr val="tx2"/>
                          </a:solidFill>
                        </a:rPr>
                        <a:t>84.2 years for females</a:t>
                      </a:r>
                      <a:endParaRPr lang="en-GB" sz="2800" b="1" dirty="0" smtClean="0"/>
                    </a:p>
                  </a:txBody>
                  <a:tcPr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33459642"/>
              </p:ext>
            </p:extLst>
          </p:nvPr>
        </p:nvGraphicFramePr>
        <p:xfrm>
          <a:off x="6625087" y="2170964"/>
          <a:ext cx="2225615" cy="3383280"/>
        </p:xfrm>
        <a:graphic>
          <a:graphicData uri="http://schemas.openxmlformats.org/drawingml/2006/table">
            <a:tbl>
              <a:tblPr firstRow="1" bandRow="1">
                <a:tableStyleId>{3B4B98B0-60AC-42C2-AFA5-B58CD77FA1E5}</a:tableStyleId>
              </a:tblPr>
              <a:tblGrid>
                <a:gridCol w="2225615"/>
              </a:tblGrid>
              <a:tr h="3320203">
                <a:tc>
                  <a:txBody>
                    <a:bodyPr/>
                    <a:lstStyle/>
                    <a:p>
                      <a:pPr algn="l"/>
                      <a:r>
                        <a:rPr lang="en-GB" sz="2400" b="0" dirty="0" smtClean="0"/>
                        <a:t>Life expectancy in Havering has been </a:t>
                      </a:r>
                      <a:r>
                        <a:rPr lang="en-GB" sz="2400" b="1" dirty="0" smtClean="0">
                          <a:solidFill>
                            <a:schemeClr val="tx2"/>
                          </a:solidFill>
                        </a:rPr>
                        <a:t>mostly higher than the England average</a:t>
                      </a:r>
                      <a:r>
                        <a:rPr lang="en-GB" sz="2400" b="0" dirty="0" smtClean="0">
                          <a:solidFill>
                            <a:schemeClr val="tx2"/>
                          </a:solidFill>
                        </a:rPr>
                        <a:t> </a:t>
                      </a:r>
                      <a:r>
                        <a:rPr lang="en-GB" sz="2400" b="0" dirty="0" smtClean="0"/>
                        <a:t>and has been on the </a:t>
                      </a:r>
                      <a:r>
                        <a:rPr lang="en-GB" sz="2400" b="1" dirty="0" smtClean="0">
                          <a:solidFill>
                            <a:schemeClr val="tx2"/>
                          </a:solidFill>
                        </a:rPr>
                        <a:t>increase over the last decade </a:t>
                      </a:r>
                      <a:endParaRPr lang="en-GB" sz="2400" b="1" dirty="0">
                        <a:solidFill>
                          <a:schemeClr val="tx2"/>
                        </a:solidFill>
                      </a:endParaRPr>
                    </a:p>
                  </a:txBody>
                  <a:tcPr anchor="ctr"/>
                </a:tc>
              </a:tr>
            </a:tbl>
          </a:graphicData>
        </a:graphic>
      </p:graphicFrame>
      <p:sp>
        <p:nvSpPr>
          <p:cNvPr id="3" name="TextBox 2"/>
          <p:cNvSpPr txBox="1"/>
          <p:nvPr/>
        </p:nvSpPr>
        <p:spPr>
          <a:xfrm>
            <a:off x="0" y="6396335"/>
            <a:ext cx="4143375" cy="461665"/>
          </a:xfrm>
          <a:prstGeom prst="rect">
            <a:avLst/>
          </a:prstGeom>
          <a:noFill/>
        </p:spPr>
        <p:txBody>
          <a:bodyPr wrap="square" rtlCol="0">
            <a:spAutoFit/>
          </a:bodyPr>
          <a:lstStyle/>
          <a:p>
            <a:r>
              <a:rPr lang="en-GB" sz="1200" dirty="0" smtClean="0"/>
              <a:t>Dataset: </a:t>
            </a:r>
            <a:r>
              <a:rPr lang="en-GB" sz="1200" dirty="0"/>
              <a:t>Life expectancy at birth, 2001-2003 to </a:t>
            </a:r>
            <a:r>
              <a:rPr lang="en-GB" sz="1200" dirty="0" smtClean="0"/>
              <a:t>2014-2016</a:t>
            </a:r>
          </a:p>
          <a:p>
            <a:r>
              <a:rPr lang="en-GB" sz="1200" dirty="0" smtClean="0"/>
              <a:t>Data Source: Office </a:t>
            </a:r>
            <a:r>
              <a:rPr lang="en-GB" sz="1200" dirty="0"/>
              <a:t>for National Statistics (ONS)</a:t>
            </a:r>
          </a:p>
        </p:txBody>
      </p:sp>
      <p:sp>
        <p:nvSpPr>
          <p:cNvPr id="13" name="TextBox 12"/>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4" name="Title 1"/>
          <p:cNvSpPr>
            <a:spLocks noGrp="1"/>
          </p:cNvSpPr>
          <p:nvPr>
            <p:ph type="title"/>
          </p:nvPr>
        </p:nvSpPr>
        <p:spPr>
          <a:xfrm>
            <a:off x="0" y="339876"/>
            <a:ext cx="9144000" cy="720000"/>
          </a:xfrm>
        </p:spPr>
        <p:txBody>
          <a:bodyPr/>
          <a:lstStyle/>
          <a:p>
            <a:pPr eaLnBrk="1" hangingPunct="1"/>
            <a:r>
              <a:rPr lang="en-US" sz="3800" b="1" dirty="0" smtClean="0">
                <a:solidFill>
                  <a:srgbClr val="0070C0"/>
                </a:solidFill>
                <a:latin typeface="Microsoft YaHei UI" pitchFamily="34" charset="-122"/>
                <a:ea typeface="Microsoft YaHei UI" pitchFamily="34" charset="-122"/>
              </a:rPr>
              <a:t>Population </a:t>
            </a:r>
            <a:r>
              <a:rPr lang="en-US" sz="3800" b="1" dirty="0" smtClean="0">
                <a:solidFill>
                  <a:schemeClr val="accent6"/>
                </a:solidFill>
                <a:latin typeface="Microsoft YaHei UI" pitchFamily="34" charset="-122"/>
                <a:ea typeface="Microsoft YaHei UI" pitchFamily="34" charset="-122"/>
              </a:rPr>
              <a:t>– Life Expectancy at Birth</a:t>
            </a:r>
            <a:endParaRPr lang="en-US" sz="3800" b="1" dirty="0">
              <a:solidFill>
                <a:schemeClr val="accent6"/>
              </a:solidFill>
              <a:latin typeface="Microsoft YaHei UI" pitchFamily="34" charset="-122"/>
              <a:ea typeface="Microsoft YaHei UI" pitchFamily="34"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04" y="2100176"/>
            <a:ext cx="5594251" cy="382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773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3740284910"/>
              </p:ext>
            </p:extLst>
          </p:nvPr>
        </p:nvGraphicFramePr>
        <p:xfrm>
          <a:off x="6707566" y="1241648"/>
          <a:ext cx="2373060" cy="4419600"/>
        </p:xfrm>
        <a:graphic>
          <a:graphicData uri="http://schemas.openxmlformats.org/drawingml/2006/table">
            <a:tbl>
              <a:tblPr firstRow="1" bandRow="1">
                <a:tableStyleId>{3B4B98B0-60AC-42C2-AFA5-B58CD77FA1E5}</a:tableStyleId>
              </a:tblPr>
              <a:tblGrid>
                <a:gridCol w="2373060"/>
              </a:tblGrid>
              <a:tr h="4279258">
                <a:tc>
                  <a:txBody>
                    <a:bodyPr/>
                    <a:lstStyle/>
                    <a:p>
                      <a:pPr algn="l"/>
                      <a:r>
                        <a:rPr lang="en-GB" sz="2400" b="0" dirty="0" smtClean="0"/>
                        <a:t>Gap in life expectancy at birth between most</a:t>
                      </a:r>
                      <a:r>
                        <a:rPr lang="en-GB" sz="2400" b="0" baseline="0" dirty="0" smtClean="0"/>
                        <a:t> and least </a:t>
                      </a:r>
                      <a:r>
                        <a:rPr lang="en-GB" sz="2400" b="0" dirty="0" smtClean="0"/>
                        <a:t>deprived </a:t>
                      </a:r>
                      <a:r>
                        <a:rPr lang="en-GB" sz="2400" b="0" dirty="0" err="1" smtClean="0"/>
                        <a:t>deciles</a:t>
                      </a:r>
                      <a:r>
                        <a:rPr lang="en-GB" sz="2400" b="0" dirty="0" smtClean="0"/>
                        <a:t> within Havering is </a:t>
                      </a:r>
                      <a:r>
                        <a:rPr lang="en-GB" sz="2800" b="1" kern="1200" dirty="0" smtClean="0">
                          <a:solidFill>
                            <a:schemeClr val="tx2"/>
                          </a:solidFill>
                          <a:latin typeface="+mn-lt"/>
                          <a:ea typeface="+mn-ea"/>
                          <a:cs typeface="+mn-cs"/>
                        </a:rPr>
                        <a:t>7.9 years for males </a:t>
                      </a:r>
                    </a:p>
                    <a:p>
                      <a:pPr algn="l"/>
                      <a:r>
                        <a:rPr lang="en-GB" sz="2800" b="0" dirty="0" smtClean="0"/>
                        <a:t>and</a:t>
                      </a:r>
                      <a:r>
                        <a:rPr lang="en-GB" sz="2800" b="1" dirty="0" smtClean="0"/>
                        <a:t> </a:t>
                      </a:r>
                    </a:p>
                    <a:p>
                      <a:pPr algn="l"/>
                      <a:r>
                        <a:rPr lang="en-GB" sz="2800" b="1" dirty="0" smtClean="0">
                          <a:solidFill>
                            <a:schemeClr val="tx2"/>
                          </a:solidFill>
                        </a:rPr>
                        <a:t>5.5 years for females</a:t>
                      </a:r>
                      <a:endParaRPr lang="en-GB" sz="2800" b="1" dirty="0" smtClean="0"/>
                    </a:p>
                  </a:txBody>
                  <a:tcPr anchor="ctr"/>
                </a:tc>
              </a:tr>
            </a:tbl>
          </a:graphicData>
        </a:graphic>
      </p:graphicFrame>
      <p:sp>
        <p:nvSpPr>
          <p:cNvPr id="3" name="TextBox 2"/>
          <p:cNvSpPr txBox="1"/>
          <p:nvPr/>
        </p:nvSpPr>
        <p:spPr>
          <a:xfrm>
            <a:off x="-1" y="6396335"/>
            <a:ext cx="5787483" cy="461665"/>
          </a:xfrm>
          <a:prstGeom prst="rect">
            <a:avLst/>
          </a:prstGeom>
          <a:noFill/>
        </p:spPr>
        <p:txBody>
          <a:bodyPr wrap="square" rtlCol="0">
            <a:spAutoFit/>
          </a:bodyPr>
          <a:lstStyle/>
          <a:p>
            <a:r>
              <a:rPr lang="en-GB" sz="1200" dirty="0" smtClean="0"/>
              <a:t>Dataset: </a:t>
            </a:r>
            <a:r>
              <a:rPr lang="en-GB" sz="1200" dirty="0"/>
              <a:t>Public Health Outcomes Framework (PHOF - 0.1ii. Life expectancy at birth</a:t>
            </a:r>
            <a:r>
              <a:rPr lang="en-GB" sz="1200" dirty="0" smtClean="0"/>
              <a:t>)</a:t>
            </a:r>
          </a:p>
          <a:p>
            <a:r>
              <a:rPr lang="en-GB" sz="1200" dirty="0" smtClean="0"/>
              <a:t>Data Source: Public Health England (PHE)</a:t>
            </a:r>
            <a:endParaRPr lang="en-GB" sz="1200" dirty="0"/>
          </a:p>
        </p:txBody>
      </p:sp>
      <p:sp>
        <p:nvSpPr>
          <p:cNvPr id="13" name="TextBox 12"/>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4" name="Title 1"/>
          <p:cNvSpPr>
            <a:spLocks noGrp="1"/>
          </p:cNvSpPr>
          <p:nvPr>
            <p:ph type="title"/>
          </p:nvPr>
        </p:nvSpPr>
        <p:spPr>
          <a:xfrm>
            <a:off x="-36512" y="339876"/>
            <a:ext cx="9289032" cy="720000"/>
          </a:xfrm>
        </p:spPr>
        <p:txBody>
          <a:bodyPr>
            <a:noAutofit/>
          </a:bodyPr>
          <a:lstStyle/>
          <a:p>
            <a:pPr eaLnBrk="1" hangingPunct="1"/>
            <a:r>
              <a:rPr lang="en-US" sz="2800" b="1" dirty="0" smtClean="0">
                <a:solidFill>
                  <a:srgbClr val="0070C0"/>
                </a:solidFill>
                <a:latin typeface="Microsoft YaHei UI" pitchFamily="34" charset="-122"/>
                <a:ea typeface="Microsoft YaHei UI" pitchFamily="34" charset="-122"/>
              </a:rPr>
              <a:t>Population </a:t>
            </a:r>
            <a:r>
              <a:rPr lang="en-US" sz="2800" b="1" dirty="0" smtClean="0">
                <a:solidFill>
                  <a:schemeClr val="accent6"/>
                </a:solidFill>
                <a:latin typeface="Microsoft YaHei UI" pitchFamily="34" charset="-122"/>
                <a:ea typeface="Microsoft YaHei UI" pitchFamily="34" charset="-122"/>
              </a:rPr>
              <a:t>– Life Expectancy at Birth (Inequalities)</a:t>
            </a:r>
            <a:endParaRPr lang="en-US" sz="2800" b="1" dirty="0">
              <a:solidFill>
                <a:schemeClr val="accent6"/>
              </a:solidFill>
              <a:latin typeface="Microsoft YaHei UI" pitchFamily="34" charset="-122"/>
              <a:ea typeface="Microsoft YaHei UI" pitchFamily="34" charset="-122"/>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26" y="1097950"/>
            <a:ext cx="6480000" cy="4934309"/>
          </a:xfrm>
          <a:prstGeom prst="rect">
            <a:avLst/>
          </a:prstGeom>
          <a:noFill/>
          <a:ln>
            <a:solidFill>
              <a:schemeClr val="tx1"/>
            </a:solidFill>
          </a:ln>
        </p:spPr>
      </p:pic>
    </p:spTree>
    <p:extLst>
      <p:ext uri="{BB962C8B-B14F-4D97-AF65-F5344CB8AC3E}">
        <p14:creationId xmlns:p14="http://schemas.microsoft.com/office/powerpoint/2010/main" val="644474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3278617726"/>
              </p:ext>
            </p:extLst>
          </p:nvPr>
        </p:nvGraphicFramePr>
        <p:xfrm>
          <a:off x="217494" y="1059877"/>
          <a:ext cx="8571395" cy="883920"/>
        </p:xfrm>
        <a:graphic>
          <a:graphicData uri="http://schemas.openxmlformats.org/drawingml/2006/table">
            <a:tbl>
              <a:tblPr firstRow="1" bandRow="1">
                <a:tableStyleId>{3B4B98B0-60AC-42C2-AFA5-B58CD77FA1E5}</a:tableStyleId>
              </a:tblPr>
              <a:tblGrid>
                <a:gridCol w="8571395"/>
              </a:tblGrid>
              <a:tr h="845124">
                <a:tc>
                  <a:txBody>
                    <a:bodyPr/>
                    <a:lstStyle/>
                    <a:p>
                      <a:pPr algn="ctr"/>
                      <a:r>
                        <a:rPr lang="en-GB" sz="2400" b="0" dirty="0" smtClean="0"/>
                        <a:t>The life expectancy at 65 years for people living in Havering is </a:t>
                      </a:r>
                    </a:p>
                    <a:p>
                      <a:pPr algn="ctr"/>
                      <a:r>
                        <a:rPr lang="en-GB" sz="2800" b="1" dirty="0" smtClean="0">
                          <a:solidFill>
                            <a:schemeClr val="tx2"/>
                          </a:solidFill>
                        </a:rPr>
                        <a:t>18.9 years for males </a:t>
                      </a:r>
                      <a:r>
                        <a:rPr lang="en-GB" sz="2800" b="0" dirty="0" smtClean="0"/>
                        <a:t>and</a:t>
                      </a:r>
                      <a:r>
                        <a:rPr lang="en-GB" sz="2800" b="1" dirty="0" smtClean="0"/>
                        <a:t> </a:t>
                      </a:r>
                      <a:r>
                        <a:rPr lang="en-GB" sz="2800" b="1" dirty="0" smtClean="0">
                          <a:solidFill>
                            <a:schemeClr val="tx2"/>
                          </a:solidFill>
                        </a:rPr>
                        <a:t>21.6 years for females</a:t>
                      </a:r>
                      <a:endParaRPr lang="en-GB" sz="2800" b="1" dirty="0" smtClean="0"/>
                    </a:p>
                  </a:txBody>
                  <a:tcPr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45006663"/>
              </p:ext>
            </p:extLst>
          </p:nvPr>
        </p:nvGraphicFramePr>
        <p:xfrm>
          <a:off x="6599208" y="2097755"/>
          <a:ext cx="2481418" cy="3749040"/>
        </p:xfrm>
        <a:graphic>
          <a:graphicData uri="http://schemas.openxmlformats.org/drawingml/2006/table">
            <a:tbl>
              <a:tblPr firstRow="1" bandRow="1">
                <a:tableStyleId>{3B4B98B0-60AC-42C2-AFA5-B58CD77FA1E5}</a:tableStyleId>
              </a:tblPr>
              <a:tblGrid>
                <a:gridCol w="2481418"/>
              </a:tblGrid>
              <a:tr h="3678400">
                <a:tc>
                  <a:txBody>
                    <a:bodyPr/>
                    <a:lstStyle/>
                    <a:p>
                      <a:pPr algn="l"/>
                      <a:r>
                        <a:rPr lang="en-GB" sz="2400" b="1" dirty="0" smtClean="0">
                          <a:solidFill>
                            <a:schemeClr val="tx2"/>
                          </a:solidFill>
                        </a:rPr>
                        <a:t>Mostly higher than the England average</a:t>
                      </a:r>
                      <a:r>
                        <a:rPr lang="en-GB" sz="2400" b="1" baseline="0" dirty="0" smtClean="0">
                          <a:solidFill>
                            <a:schemeClr val="tx2"/>
                          </a:solidFill>
                        </a:rPr>
                        <a:t> </a:t>
                      </a:r>
                      <a:r>
                        <a:rPr lang="en-GB" sz="2400" b="0" dirty="0" smtClean="0"/>
                        <a:t>for females in last decade. </a:t>
                      </a:r>
                      <a:endParaRPr lang="en-GB" sz="2400" b="0" dirty="0" smtClean="0">
                        <a:solidFill>
                          <a:schemeClr val="tx2"/>
                        </a:solidFill>
                      </a:endParaRPr>
                    </a:p>
                    <a:p>
                      <a:pPr algn="l"/>
                      <a:r>
                        <a:rPr lang="en-GB" sz="2400" b="0" dirty="0" smtClean="0"/>
                        <a:t>And has been on the </a:t>
                      </a:r>
                      <a:r>
                        <a:rPr lang="en-GB" sz="2400" b="1" dirty="0" smtClean="0">
                          <a:solidFill>
                            <a:schemeClr val="tx2"/>
                          </a:solidFill>
                        </a:rPr>
                        <a:t>increase over the last decade </a:t>
                      </a:r>
                      <a:r>
                        <a:rPr lang="en-GB" sz="2400" b="0" baseline="0" dirty="0" smtClean="0"/>
                        <a:t>(for both males and females). </a:t>
                      </a:r>
                      <a:endParaRPr lang="en-GB" sz="2400" b="1" dirty="0">
                        <a:solidFill>
                          <a:schemeClr val="tx2"/>
                        </a:solidFill>
                      </a:endParaRPr>
                    </a:p>
                  </a:txBody>
                  <a:tcPr anchor="ctr"/>
                </a:tc>
              </a:tr>
            </a:tbl>
          </a:graphicData>
        </a:graphic>
      </p:graphicFrame>
      <p:sp>
        <p:nvSpPr>
          <p:cNvPr id="13" name="TextBox 12"/>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4" name="TextBox 13"/>
          <p:cNvSpPr txBox="1"/>
          <p:nvPr/>
        </p:nvSpPr>
        <p:spPr>
          <a:xfrm>
            <a:off x="0" y="6396335"/>
            <a:ext cx="4143375" cy="461665"/>
          </a:xfrm>
          <a:prstGeom prst="rect">
            <a:avLst/>
          </a:prstGeom>
          <a:noFill/>
        </p:spPr>
        <p:txBody>
          <a:bodyPr wrap="square" rtlCol="0">
            <a:spAutoFit/>
          </a:bodyPr>
          <a:lstStyle/>
          <a:p>
            <a:r>
              <a:rPr lang="en-GB" sz="1200" dirty="0" smtClean="0"/>
              <a:t>Dataset: </a:t>
            </a:r>
            <a:r>
              <a:rPr lang="en-GB" sz="1200" dirty="0"/>
              <a:t>Life expectancy at </a:t>
            </a:r>
            <a:r>
              <a:rPr lang="en-GB" sz="1200" dirty="0" smtClean="0"/>
              <a:t>65, </a:t>
            </a:r>
            <a:r>
              <a:rPr lang="en-GB" sz="1200" dirty="0"/>
              <a:t>2001-2003 to </a:t>
            </a:r>
            <a:r>
              <a:rPr lang="en-GB" sz="1200" dirty="0" smtClean="0"/>
              <a:t>2014-2016</a:t>
            </a:r>
          </a:p>
          <a:p>
            <a:r>
              <a:rPr lang="en-GB" sz="1200" dirty="0" smtClean="0"/>
              <a:t>Data Source: Public Health Outcomes Framework (PHOF)</a:t>
            </a:r>
            <a:endParaRPr lang="en-GB" sz="1200" dirty="0"/>
          </a:p>
        </p:txBody>
      </p:sp>
      <p:sp>
        <p:nvSpPr>
          <p:cNvPr id="9" name="Title 1"/>
          <p:cNvSpPr>
            <a:spLocks noGrp="1"/>
          </p:cNvSpPr>
          <p:nvPr>
            <p:ph type="title"/>
          </p:nvPr>
        </p:nvSpPr>
        <p:spPr>
          <a:xfrm>
            <a:off x="0" y="339876"/>
            <a:ext cx="9144000" cy="720000"/>
          </a:xfrm>
        </p:spPr>
        <p:txBody>
          <a:bodyPr/>
          <a:lstStyle/>
          <a:p>
            <a:pPr eaLnBrk="1" hangingPunct="1"/>
            <a:r>
              <a:rPr lang="en-US" sz="3800" b="1" dirty="0" smtClean="0">
                <a:solidFill>
                  <a:srgbClr val="0070C0"/>
                </a:solidFill>
                <a:latin typeface="Microsoft YaHei UI" pitchFamily="34" charset="-122"/>
                <a:ea typeface="Microsoft YaHei UI" pitchFamily="34" charset="-122"/>
              </a:rPr>
              <a:t>Population </a:t>
            </a:r>
            <a:r>
              <a:rPr lang="en-US" sz="3800" b="1" dirty="0" smtClean="0">
                <a:solidFill>
                  <a:schemeClr val="accent6"/>
                </a:solidFill>
                <a:latin typeface="Microsoft YaHei UI" pitchFamily="34" charset="-122"/>
                <a:ea typeface="Microsoft YaHei UI" pitchFamily="34" charset="-122"/>
              </a:rPr>
              <a:t>– Life Expectancy at 65</a:t>
            </a:r>
            <a:endParaRPr lang="en-US" sz="3800" b="1" dirty="0">
              <a:solidFill>
                <a:schemeClr val="accent6"/>
              </a:solidFill>
              <a:latin typeface="Microsoft YaHei UI" pitchFamily="34" charset="-122"/>
              <a:ea typeface="Microsoft YaHei UI" pitchFamily="34" charset="-122"/>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610689" y="2011491"/>
            <a:ext cx="5731510" cy="3919220"/>
          </a:xfrm>
          <a:prstGeom prst="rect">
            <a:avLst/>
          </a:prstGeom>
          <a:noFill/>
          <a:ln>
            <a:noFill/>
          </a:ln>
        </p:spPr>
      </p:pic>
    </p:spTree>
    <p:extLst>
      <p:ext uri="{BB962C8B-B14F-4D97-AF65-F5344CB8AC3E}">
        <p14:creationId xmlns:p14="http://schemas.microsoft.com/office/powerpoint/2010/main" val="3831347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951314159"/>
              </p:ext>
            </p:extLst>
          </p:nvPr>
        </p:nvGraphicFramePr>
        <p:xfrm>
          <a:off x="43130" y="982243"/>
          <a:ext cx="9035143" cy="1097280"/>
        </p:xfrm>
        <a:graphic>
          <a:graphicData uri="http://schemas.openxmlformats.org/drawingml/2006/table">
            <a:tbl>
              <a:tblPr firstRow="1" bandRow="1">
                <a:tableStyleId>{3B4B98B0-60AC-42C2-AFA5-B58CD77FA1E5}</a:tableStyleId>
              </a:tblPr>
              <a:tblGrid>
                <a:gridCol w="9035143"/>
              </a:tblGrid>
              <a:tr h="857824">
                <a:tc>
                  <a:txBody>
                    <a:bodyPr/>
                    <a:lstStyle/>
                    <a:p>
                      <a:r>
                        <a:rPr lang="en-GB" sz="2200" b="0" kern="1200" dirty="0" smtClean="0">
                          <a:solidFill>
                            <a:schemeClr val="tx1"/>
                          </a:solidFill>
                          <a:effectLst/>
                          <a:latin typeface="+mn-lt"/>
                          <a:ea typeface="+mn-ea"/>
                          <a:cs typeface="+mn-cs"/>
                        </a:rPr>
                        <a:t>The population is projected to increase from 257,514 (in 2018) by 7%, 14% and 18% to</a:t>
                      </a:r>
                      <a:r>
                        <a:rPr lang="en-GB" sz="2200" b="0" kern="1200" baseline="0" dirty="0" smtClean="0">
                          <a:solidFill>
                            <a:schemeClr val="tx1"/>
                          </a:solidFill>
                          <a:effectLst/>
                          <a:latin typeface="+mn-lt"/>
                          <a:ea typeface="+mn-ea"/>
                          <a:cs typeface="+mn-cs"/>
                        </a:rPr>
                        <a:t> </a:t>
                      </a:r>
                      <a:r>
                        <a:rPr lang="en-GB" sz="2200" b="0" kern="1200" dirty="0" smtClean="0">
                          <a:solidFill>
                            <a:schemeClr val="tx1"/>
                          </a:solidFill>
                          <a:effectLst/>
                          <a:latin typeface="+mn-lt"/>
                          <a:ea typeface="+mn-ea"/>
                          <a:cs typeface="+mn-cs"/>
                        </a:rPr>
                        <a:t>276,645 (in 2023), 294,665 (in 2028) and 303,769 (in 2033) respectively.</a:t>
                      </a:r>
                    </a:p>
                  </a:txBody>
                  <a:tcPr anchor="ctr"/>
                </a:tc>
              </a:tr>
            </a:tbl>
          </a:graphicData>
        </a:graphic>
      </p:graphicFrame>
      <p:sp>
        <p:nvSpPr>
          <p:cNvPr id="4" name="TextBox 3"/>
          <p:cNvSpPr txBox="1"/>
          <p:nvPr/>
        </p:nvSpPr>
        <p:spPr>
          <a:xfrm>
            <a:off x="0" y="6386338"/>
            <a:ext cx="6156356" cy="461665"/>
          </a:xfrm>
          <a:prstGeom prst="rect">
            <a:avLst/>
          </a:prstGeom>
          <a:noFill/>
        </p:spPr>
        <p:txBody>
          <a:bodyPr wrap="square" rtlCol="0">
            <a:spAutoFit/>
          </a:bodyPr>
          <a:lstStyle/>
          <a:p>
            <a:r>
              <a:rPr lang="en-GB" sz="1200" dirty="0" smtClean="0"/>
              <a:t>Dataset: 2016 </a:t>
            </a:r>
            <a:r>
              <a:rPr lang="en-GB" sz="1200" dirty="0"/>
              <a:t>Round Strategic Housing Land Availability Assessment (SHLAA)-Based </a:t>
            </a:r>
            <a:r>
              <a:rPr lang="en-GB" sz="1200" dirty="0" smtClean="0"/>
              <a:t>Projections Data Source: Greater </a:t>
            </a:r>
            <a:r>
              <a:rPr lang="en-GB" sz="1200" dirty="0"/>
              <a:t>London Authority (GLA)</a:t>
            </a:r>
          </a:p>
        </p:txBody>
      </p:sp>
      <p:sp>
        <p:nvSpPr>
          <p:cNvPr id="9" name="TextBox 8"/>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0" name="Title 1"/>
          <p:cNvSpPr>
            <a:spLocks noGrp="1"/>
          </p:cNvSpPr>
          <p:nvPr>
            <p:ph type="title"/>
          </p:nvPr>
        </p:nvSpPr>
        <p:spPr>
          <a:xfrm>
            <a:off x="0" y="339876"/>
            <a:ext cx="9144000" cy="625324"/>
          </a:xfrm>
        </p:spPr>
        <p:txBody>
          <a:bodyPr/>
          <a:lstStyle/>
          <a:p>
            <a:pPr eaLnBrk="1" hangingPunct="1"/>
            <a:r>
              <a:rPr lang="en-US" sz="3800" b="1" dirty="0" smtClean="0">
                <a:solidFill>
                  <a:srgbClr val="0070C0"/>
                </a:solidFill>
                <a:latin typeface="Microsoft YaHei UI" pitchFamily="34" charset="-122"/>
                <a:ea typeface="Microsoft YaHei UI" pitchFamily="34" charset="-122"/>
              </a:rPr>
              <a:t>Population </a:t>
            </a:r>
            <a:r>
              <a:rPr lang="en-US" sz="3800" b="1" smtClean="0">
                <a:solidFill>
                  <a:schemeClr val="accent6"/>
                </a:solidFill>
                <a:latin typeface="Microsoft YaHei UI" pitchFamily="34" charset="-122"/>
                <a:ea typeface="Microsoft YaHei UI" pitchFamily="34" charset="-122"/>
              </a:rPr>
              <a:t>– Projections</a:t>
            </a:r>
            <a:endParaRPr lang="en-US" sz="3800" b="1" dirty="0">
              <a:solidFill>
                <a:schemeClr val="accent6"/>
              </a:solidFill>
              <a:latin typeface="Microsoft YaHei UI" pitchFamily="34" charset="-122"/>
              <a:ea typeface="Microsoft YaHei UI" pitchFamily="34" charset="-122"/>
            </a:endParaRPr>
          </a:p>
        </p:txBody>
      </p:sp>
      <p:graphicFrame>
        <p:nvGraphicFramePr>
          <p:cNvPr id="8" name="Table 7"/>
          <p:cNvGraphicFramePr>
            <a:graphicFrameLocks noGrp="1"/>
          </p:cNvGraphicFramePr>
          <p:nvPr>
            <p:extLst>
              <p:ext uri="{D42A27DB-BD31-4B8C-83A1-F6EECF244321}">
                <p14:modId xmlns:p14="http://schemas.microsoft.com/office/powerpoint/2010/main" val="4070088639"/>
              </p:ext>
            </p:extLst>
          </p:nvPr>
        </p:nvGraphicFramePr>
        <p:xfrm>
          <a:off x="43130" y="2171700"/>
          <a:ext cx="1957120" cy="3857625"/>
        </p:xfrm>
        <a:graphic>
          <a:graphicData uri="http://schemas.openxmlformats.org/drawingml/2006/table">
            <a:tbl>
              <a:tblPr firstRow="1" bandRow="1">
                <a:tableStyleId>{3B4B98B0-60AC-42C2-AFA5-B58CD77FA1E5}</a:tableStyleId>
              </a:tblPr>
              <a:tblGrid>
                <a:gridCol w="1957120"/>
              </a:tblGrid>
              <a:tr h="3857625">
                <a:tc>
                  <a:txBody>
                    <a:bodyPr/>
                    <a:lstStyle/>
                    <a:p>
                      <a:pPr algn="l"/>
                      <a:r>
                        <a:rPr lang="en-GB" sz="2200" b="0" dirty="0" smtClean="0"/>
                        <a:t>The largest increases will occur in </a:t>
                      </a:r>
                      <a:r>
                        <a:rPr lang="en-GB" sz="2600" b="1" dirty="0" smtClean="0">
                          <a:solidFill>
                            <a:schemeClr val="tx2"/>
                          </a:solidFill>
                        </a:rPr>
                        <a:t>children (0-17 years)</a:t>
                      </a:r>
                      <a:r>
                        <a:rPr lang="en-GB" sz="2600" b="0" dirty="0" smtClean="0"/>
                        <a:t> and </a:t>
                      </a:r>
                      <a:r>
                        <a:rPr lang="en-GB" sz="2600" b="1" dirty="0" smtClean="0">
                          <a:solidFill>
                            <a:schemeClr val="tx2"/>
                          </a:solidFill>
                        </a:rPr>
                        <a:t>older people</a:t>
                      </a:r>
                      <a:r>
                        <a:rPr lang="en-GB" sz="2600" b="1" baseline="0" dirty="0" smtClean="0">
                          <a:solidFill>
                            <a:schemeClr val="tx2"/>
                          </a:solidFill>
                        </a:rPr>
                        <a:t> </a:t>
                      </a:r>
                      <a:r>
                        <a:rPr lang="en-GB" sz="2600" b="1" dirty="0" smtClean="0">
                          <a:solidFill>
                            <a:schemeClr val="tx2"/>
                          </a:solidFill>
                        </a:rPr>
                        <a:t>(65 years and above) </a:t>
                      </a:r>
                      <a:r>
                        <a:rPr lang="en-GB" sz="2200" b="0" dirty="0" smtClean="0"/>
                        <a:t>up to 2033.</a:t>
                      </a:r>
                      <a:endParaRPr lang="en-GB" sz="2200" b="0" dirty="0"/>
                    </a:p>
                  </a:txBody>
                  <a:tcPr anchor="ctr"/>
                </a:tc>
              </a:tr>
            </a:tbl>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4732" y="2079523"/>
            <a:ext cx="6028285" cy="3672000"/>
          </a:xfrm>
          <a:prstGeom prst="rect">
            <a:avLst/>
          </a:prstGeom>
          <a:noFill/>
          <a:ln>
            <a:noFill/>
          </a:ln>
        </p:spPr>
      </p:pic>
    </p:spTree>
    <p:extLst>
      <p:ext uri="{BB962C8B-B14F-4D97-AF65-F5344CB8AC3E}">
        <p14:creationId xmlns:p14="http://schemas.microsoft.com/office/powerpoint/2010/main" val="3526022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281" y="1874570"/>
            <a:ext cx="5876375" cy="407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4" descr="POWERPOINT 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478601850"/>
              </p:ext>
            </p:extLst>
          </p:nvPr>
        </p:nvGraphicFramePr>
        <p:xfrm>
          <a:off x="0" y="1016747"/>
          <a:ext cx="9144000" cy="857824"/>
        </p:xfrm>
        <a:graphic>
          <a:graphicData uri="http://schemas.openxmlformats.org/drawingml/2006/table">
            <a:tbl>
              <a:tblPr firstRow="1" bandRow="1">
                <a:tableStyleId>{3B4B98B0-60AC-42C2-AFA5-B58CD77FA1E5}</a:tableStyleId>
              </a:tblPr>
              <a:tblGrid>
                <a:gridCol w="9144000"/>
              </a:tblGrid>
              <a:tr h="857824">
                <a:tc>
                  <a:txBody>
                    <a:bodyPr/>
                    <a:lstStyle/>
                    <a:p>
                      <a:r>
                        <a:rPr lang="en-GB" sz="2400" b="0" kern="1200" dirty="0" smtClean="0">
                          <a:solidFill>
                            <a:schemeClr val="tx1"/>
                          </a:solidFill>
                          <a:effectLst/>
                          <a:latin typeface="+mn-lt"/>
                          <a:ea typeface="+mn-ea"/>
                          <a:cs typeface="+mn-cs"/>
                        </a:rPr>
                        <a:t>The populations in Romford Town, South Hornchurch and Brooklands wards are expected to increase the most over the next fifteen years. </a:t>
                      </a:r>
                    </a:p>
                  </a:txBody>
                  <a:tcPr anchor="ctr"/>
                </a:tc>
              </a:tr>
            </a:tbl>
          </a:graphicData>
        </a:graphic>
      </p:graphicFrame>
      <p:sp>
        <p:nvSpPr>
          <p:cNvPr id="4" name="TextBox 3"/>
          <p:cNvSpPr txBox="1"/>
          <p:nvPr/>
        </p:nvSpPr>
        <p:spPr>
          <a:xfrm>
            <a:off x="0" y="6386338"/>
            <a:ext cx="6156356" cy="461665"/>
          </a:xfrm>
          <a:prstGeom prst="rect">
            <a:avLst/>
          </a:prstGeom>
          <a:noFill/>
        </p:spPr>
        <p:txBody>
          <a:bodyPr wrap="square" rtlCol="0">
            <a:spAutoFit/>
          </a:bodyPr>
          <a:lstStyle/>
          <a:p>
            <a:r>
              <a:rPr lang="en-GB" sz="1200" dirty="0" smtClean="0"/>
              <a:t>Dataset: </a:t>
            </a:r>
            <a:r>
              <a:rPr lang="en-GB" sz="1200" dirty="0" smtClean="0"/>
              <a:t>2016 </a:t>
            </a:r>
            <a:r>
              <a:rPr lang="en-GB" sz="1200" dirty="0"/>
              <a:t>Round Strategic Housing Land Availability Assessment (SHLAA)-Based </a:t>
            </a:r>
            <a:r>
              <a:rPr lang="en-GB" sz="1200" dirty="0" smtClean="0"/>
              <a:t>Projections Data Source: Greater </a:t>
            </a:r>
            <a:r>
              <a:rPr lang="en-GB" sz="1200" dirty="0"/>
              <a:t>London Authority (GLA)</a:t>
            </a:r>
          </a:p>
        </p:txBody>
      </p:sp>
      <p:sp>
        <p:nvSpPr>
          <p:cNvPr id="9" name="TextBox 8"/>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0" name="Title 1"/>
          <p:cNvSpPr>
            <a:spLocks noGrp="1"/>
          </p:cNvSpPr>
          <p:nvPr>
            <p:ph type="title"/>
          </p:nvPr>
        </p:nvSpPr>
        <p:spPr>
          <a:xfrm>
            <a:off x="0" y="339876"/>
            <a:ext cx="9144000" cy="625324"/>
          </a:xfrm>
        </p:spPr>
        <p:txBody>
          <a:bodyPr/>
          <a:lstStyle/>
          <a:p>
            <a:pPr eaLnBrk="1" hangingPunct="1"/>
            <a:r>
              <a:rPr lang="en-US" sz="3800" b="1" dirty="0" smtClean="0">
                <a:solidFill>
                  <a:srgbClr val="0070C0"/>
                </a:solidFill>
                <a:latin typeface="Microsoft YaHei UI" pitchFamily="34" charset="-122"/>
                <a:ea typeface="Microsoft YaHei UI" pitchFamily="34" charset="-122"/>
              </a:rPr>
              <a:t>Population </a:t>
            </a:r>
            <a:r>
              <a:rPr lang="en-US" sz="3800" b="1" dirty="0" smtClean="0">
                <a:solidFill>
                  <a:schemeClr val="accent6"/>
                </a:solidFill>
                <a:latin typeface="Microsoft YaHei UI" pitchFamily="34" charset="-122"/>
                <a:ea typeface="Microsoft YaHei UI" pitchFamily="34" charset="-122"/>
              </a:rPr>
              <a:t>– Ward Projections</a:t>
            </a:r>
            <a:endParaRPr lang="en-US" sz="3800" b="1" dirty="0">
              <a:solidFill>
                <a:schemeClr val="accent6"/>
              </a:solidFill>
              <a:latin typeface="Microsoft YaHei UI" pitchFamily="34" charset="-122"/>
              <a:ea typeface="Microsoft YaHei UI" pitchFamily="34" charset="-122"/>
            </a:endParaRPr>
          </a:p>
        </p:txBody>
      </p:sp>
    </p:spTree>
    <p:extLst>
      <p:ext uri="{BB962C8B-B14F-4D97-AF65-F5344CB8AC3E}">
        <p14:creationId xmlns:p14="http://schemas.microsoft.com/office/powerpoint/2010/main" val="3786276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48252" y="2768601"/>
            <a:ext cx="8247495" cy="2987202"/>
          </a:xfrm>
          <a:prstGeom prst="rect">
            <a:avLst/>
          </a:prstGeom>
          <a:noFill/>
          <a:ln>
            <a:solidFill>
              <a:schemeClr val="tx1"/>
            </a:solidFill>
          </a:ln>
        </p:spPr>
      </p:pic>
      <p:graphicFrame>
        <p:nvGraphicFramePr>
          <p:cNvPr id="9" name="Table 8"/>
          <p:cNvGraphicFramePr>
            <a:graphicFrameLocks noGrp="1"/>
          </p:cNvGraphicFramePr>
          <p:nvPr>
            <p:extLst>
              <p:ext uri="{D42A27DB-BD31-4B8C-83A1-F6EECF244321}">
                <p14:modId xmlns:p14="http://schemas.microsoft.com/office/powerpoint/2010/main" val="35527938"/>
              </p:ext>
            </p:extLst>
          </p:nvPr>
        </p:nvGraphicFramePr>
        <p:xfrm>
          <a:off x="448253" y="1125935"/>
          <a:ext cx="8247494" cy="1494442"/>
        </p:xfrm>
        <a:graphic>
          <a:graphicData uri="http://schemas.openxmlformats.org/drawingml/2006/table">
            <a:tbl>
              <a:tblPr firstRow="1" bandRow="1">
                <a:tableStyleId>{3B4B98B0-60AC-42C2-AFA5-B58CD77FA1E5}</a:tableStyleId>
              </a:tblPr>
              <a:tblGrid>
                <a:gridCol w="8247494"/>
              </a:tblGrid>
              <a:tr h="1494442">
                <a:tc>
                  <a:txBody>
                    <a:bodyPr/>
                    <a:lstStyle/>
                    <a:p>
                      <a:pPr algn="just"/>
                      <a:r>
                        <a:rPr lang="en-GB" sz="2400" b="0" dirty="0" smtClean="0"/>
                        <a:t>Havering is one of the most ethnically homogenous places in London, with </a:t>
                      </a:r>
                      <a:r>
                        <a:rPr lang="en-GB" sz="2800" b="1" dirty="0" smtClean="0">
                          <a:solidFill>
                            <a:schemeClr val="tx2"/>
                          </a:solidFill>
                        </a:rPr>
                        <a:t>83%</a:t>
                      </a:r>
                      <a:r>
                        <a:rPr lang="en-GB" sz="2400" b="0" dirty="0" smtClean="0"/>
                        <a:t> of its residents recorded as </a:t>
                      </a:r>
                      <a:r>
                        <a:rPr lang="en-GB" sz="2800" b="1" dirty="0" smtClean="0">
                          <a:solidFill>
                            <a:schemeClr val="tx2"/>
                          </a:solidFill>
                        </a:rPr>
                        <a:t>White British </a:t>
                      </a:r>
                      <a:r>
                        <a:rPr lang="en-GB" sz="2400" b="0" dirty="0" smtClean="0"/>
                        <a:t>higher than both London and England</a:t>
                      </a:r>
                      <a:endParaRPr lang="en-GB" sz="2400" b="0" dirty="0" smtClean="0">
                        <a:solidFill>
                          <a:schemeClr val="tx2"/>
                        </a:solidFill>
                      </a:endParaRPr>
                    </a:p>
                  </a:txBody>
                  <a:tcPr anchor="ctr"/>
                </a:tc>
              </a:tr>
            </a:tbl>
          </a:graphicData>
        </a:graphic>
      </p:graphicFrame>
      <p:sp>
        <p:nvSpPr>
          <p:cNvPr id="3" name="TextBox 2"/>
          <p:cNvSpPr txBox="1"/>
          <p:nvPr/>
        </p:nvSpPr>
        <p:spPr>
          <a:xfrm>
            <a:off x="0" y="6416959"/>
            <a:ext cx="3981450" cy="461665"/>
          </a:xfrm>
          <a:prstGeom prst="rect">
            <a:avLst/>
          </a:prstGeom>
          <a:noFill/>
        </p:spPr>
        <p:txBody>
          <a:bodyPr wrap="square" rtlCol="0">
            <a:spAutoFit/>
          </a:bodyPr>
          <a:lstStyle/>
          <a:p>
            <a:r>
              <a:rPr lang="en-GB" sz="1200" dirty="0" smtClean="0"/>
              <a:t>Dataset: Census, 2011 </a:t>
            </a:r>
          </a:p>
          <a:p>
            <a:r>
              <a:rPr lang="en-GB" sz="1200" dirty="0" smtClean="0"/>
              <a:t>Data Source: Office for National Statistics (ONS)</a:t>
            </a:r>
            <a:endParaRPr lang="en-GB" sz="1200" dirty="0"/>
          </a:p>
        </p:txBody>
      </p:sp>
      <p:sp>
        <p:nvSpPr>
          <p:cNvPr id="11" name="TextBox 10"/>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0" name="Title 1"/>
          <p:cNvSpPr>
            <a:spLocks noGrp="1"/>
          </p:cNvSpPr>
          <p:nvPr>
            <p:ph type="title"/>
          </p:nvPr>
        </p:nvSpPr>
        <p:spPr>
          <a:xfrm>
            <a:off x="0" y="339876"/>
            <a:ext cx="9144000" cy="720000"/>
          </a:xfrm>
        </p:spPr>
        <p:txBody>
          <a:bodyPr/>
          <a:lstStyle/>
          <a:p>
            <a:pPr eaLnBrk="1" hangingPunct="1"/>
            <a:r>
              <a:rPr lang="en-US" sz="3800" b="1" dirty="0" smtClean="0">
                <a:solidFill>
                  <a:srgbClr val="0070C0"/>
                </a:solidFill>
                <a:latin typeface="Microsoft YaHei UI" pitchFamily="34" charset="-122"/>
                <a:ea typeface="Microsoft YaHei UI" pitchFamily="34" charset="-122"/>
              </a:rPr>
              <a:t>Population </a:t>
            </a:r>
            <a:r>
              <a:rPr lang="en-US" sz="3800" b="1" dirty="0" smtClean="0">
                <a:solidFill>
                  <a:schemeClr val="accent6"/>
                </a:solidFill>
                <a:latin typeface="Microsoft YaHei UI" pitchFamily="34" charset="-122"/>
                <a:ea typeface="Microsoft YaHei UI" pitchFamily="34" charset="-122"/>
              </a:rPr>
              <a:t>– Ethnicity</a:t>
            </a:r>
            <a:endParaRPr lang="en-US" sz="3800" b="1" dirty="0">
              <a:solidFill>
                <a:schemeClr val="accent6"/>
              </a:solidFill>
              <a:latin typeface="Microsoft YaHei UI" pitchFamily="34" charset="-122"/>
              <a:ea typeface="Microsoft YaHei UI" pitchFamily="34" charset="-122"/>
            </a:endParaRPr>
          </a:p>
        </p:txBody>
      </p:sp>
    </p:spTree>
    <p:extLst>
      <p:ext uri="{BB962C8B-B14F-4D97-AF65-F5344CB8AC3E}">
        <p14:creationId xmlns:p14="http://schemas.microsoft.com/office/powerpoint/2010/main" val="1521131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46649" y="450334"/>
            <a:ext cx="3925020" cy="1678376"/>
          </a:xfrm>
        </p:spPr>
        <p:txBody>
          <a:bodyPr/>
          <a:lstStyle/>
          <a:p>
            <a:pPr algn="l" eaLnBrk="1" hangingPunct="1"/>
            <a:r>
              <a:rPr lang="en-US" sz="3600" b="1" dirty="0" smtClean="0">
                <a:solidFill>
                  <a:srgbClr val="0070C0"/>
                </a:solidFill>
                <a:latin typeface="Microsoft YaHei UI" pitchFamily="34" charset="-122"/>
                <a:ea typeface="Microsoft YaHei UI" pitchFamily="34" charset="-122"/>
              </a:rPr>
              <a:t>Population </a:t>
            </a:r>
            <a:br>
              <a:rPr lang="en-US" sz="3600" b="1" dirty="0" smtClean="0">
                <a:solidFill>
                  <a:srgbClr val="0070C0"/>
                </a:solidFill>
                <a:latin typeface="Microsoft YaHei UI" pitchFamily="34" charset="-122"/>
                <a:ea typeface="Microsoft YaHei UI" pitchFamily="34" charset="-122"/>
              </a:rPr>
            </a:br>
            <a:r>
              <a:rPr lang="en-US" sz="3600" b="1" dirty="0" smtClean="0">
                <a:solidFill>
                  <a:schemeClr val="accent6"/>
                </a:solidFill>
                <a:latin typeface="Microsoft YaHei UI" pitchFamily="34" charset="-122"/>
                <a:ea typeface="Microsoft YaHei UI" pitchFamily="34" charset="-122"/>
              </a:rPr>
              <a:t>– Ethnicity by Ward</a:t>
            </a:r>
            <a:endParaRPr lang="en-US" sz="3600" b="1" dirty="0">
              <a:solidFill>
                <a:schemeClr val="accent6"/>
              </a:solidFill>
              <a:latin typeface="Microsoft YaHei UI" pitchFamily="34" charset="-122"/>
              <a:ea typeface="Microsoft YaHei UI" pitchFamily="34" charset="-122"/>
            </a:endParaRPr>
          </a:p>
        </p:txBody>
      </p:sp>
      <p:graphicFrame>
        <p:nvGraphicFramePr>
          <p:cNvPr id="11" name="Table 10"/>
          <p:cNvGraphicFramePr>
            <a:graphicFrameLocks noGrp="1"/>
          </p:cNvGraphicFramePr>
          <p:nvPr>
            <p:extLst>
              <p:ext uri="{D42A27DB-BD31-4B8C-83A1-F6EECF244321}">
                <p14:modId xmlns:p14="http://schemas.microsoft.com/office/powerpoint/2010/main" val="52205306"/>
              </p:ext>
            </p:extLst>
          </p:nvPr>
        </p:nvGraphicFramePr>
        <p:xfrm>
          <a:off x="215667" y="2570192"/>
          <a:ext cx="3619142" cy="2458997"/>
        </p:xfrm>
        <a:graphic>
          <a:graphicData uri="http://schemas.openxmlformats.org/drawingml/2006/table">
            <a:tbl>
              <a:tblPr firstRow="1" bandRow="1">
                <a:tableStyleId>{5940675A-B579-460E-94D1-54222C63F5DA}</a:tableStyleId>
              </a:tblPr>
              <a:tblGrid>
                <a:gridCol w="3619142"/>
              </a:tblGrid>
              <a:tr h="2458997">
                <a:tc>
                  <a:txBody>
                    <a:bodyPr/>
                    <a:lstStyle/>
                    <a:p>
                      <a:r>
                        <a:rPr lang="en-GB" sz="2400" kern="1200" dirty="0" err="1" smtClean="0">
                          <a:solidFill>
                            <a:schemeClr val="tx1"/>
                          </a:solidFill>
                          <a:effectLst/>
                          <a:latin typeface="+mn-lt"/>
                          <a:ea typeface="+mn-ea"/>
                          <a:cs typeface="+mn-cs"/>
                        </a:rPr>
                        <a:t>Brooklands</a:t>
                      </a:r>
                      <a:r>
                        <a:rPr lang="en-GB" sz="2400" kern="1200" dirty="0" smtClean="0">
                          <a:solidFill>
                            <a:schemeClr val="tx1"/>
                          </a:solidFill>
                          <a:effectLst/>
                          <a:latin typeface="+mn-lt"/>
                          <a:ea typeface="+mn-ea"/>
                          <a:cs typeface="+mn-cs"/>
                        </a:rPr>
                        <a:t>, Emerson Park, </a:t>
                      </a:r>
                    </a:p>
                    <a:p>
                      <a:r>
                        <a:rPr lang="en-GB" sz="2400" kern="1200" dirty="0" smtClean="0">
                          <a:solidFill>
                            <a:schemeClr val="tx1"/>
                          </a:solidFill>
                          <a:effectLst/>
                          <a:latin typeface="+mn-lt"/>
                          <a:ea typeface="+mn-ea"/>
                          <a:cs typeface="+mn-cs"/>
                        </a:rPr>
                        <a:t>Romford Town and South Hornchurch are the wards with the </a:t>
                      </a:r>
                      <a:r>
                        <a:rPr lang="en-GB" sz="2800" b="1" kern="1200" dirty="0" smtClean="0">
                          <a:solidFill>
                            <a:schemeClr val="tx2"/>
                          </a:solidFill>
                          <a:effectLst/>
                          <a:latin typeface="+mn-lt"/>
                          <a:ea typeface="+mn-ea"/>
                          <a:cs typeface="+mn-cs"/>
                        </a:rPr>
                        <a:t>highest proportion</a:t>
                      </a:r>
                      <a:r>
                        <a:rPr lang="en-GB" sz="2400" kern="1200" dirty="0" smtClean="0">
                          <a:solidFill>
                            <a:schemeClr val="tx1"/>
                          </a:solidFill>
                          <a:effectLst/>
                          <a:latin typeface="+mn-lt"/>
                          <a:ea typeface="+mn-ea"/>
                          <a:cs typeface="+mn-cs"/>
                        </a:rPr>
                        <a:t> of non-white categories.</a:t>
                      </a:r>
                      <a:endParaRPr lang="en-GB" sz="32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2" name="TextBox 11"/>
          <p:cNvSpPr txBox="1"/>
          <p:nvPr/>
        </p:nvSpPr>
        <p:spPr>
          <a:xfrm>
            <a:off x="0" y="6416959"/>
            <a:ext cx="3981450" cy="461665"/>
          </a:xfrm>
          <a:prstGeom prst="rect">
            <a:avLst/>
          </a:prstGeom>
          <a:noFill/>
        </p:spPr>
        <p:txBody>
          <a:bodyPr wrap="square" rtlCol="0">
            <a:spAutoFit/>
          </a:bodyPr>
          <a:lstStyle/>
          <a:p>
            <a:r>
              <a:rPr lang="en-GB" sz="1200" dirty="0" smtClean="0"/>
              <a:t>Dataset: Census, 2011 </a:t>
            </a:r>
          </a:p>
          <a:p>
            <a:r>
              <a:rPr lang="en-GB" sz="1200" dirty="0" smtClean="0"/>
              <a:t>Data Source: Office for National Statistics (ONS)</a:t>
            </a:r>
            <a:endParaRPr lang="en-GB" sz="1200" dirty="0"/>
          </a:p>
        </p:txBody>
      </p:sp>
      <p:grpSp>
        <p:nvGrpSpPr>
          <p:cNvPr id="13" name="Group 12"/>
          <p:cNvGrpSpPr>
            <a:grpSpLocks noChangeAspect="1"/>
          </p:cNvGrpSpPr>
          <p:nvPr/>
        </p:nvGrpSpPr>
        <p:grpSpPr>
          <a:xfrm>
            <a:off x="3966757" y="385107"/>
            <a:ext cx="5040000" cy="5566384"/>
            <a:chOff x="0" y="0"/>
            <a:chExt cx="5753100" cy="6353175"/>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9297" t="6790" r="28186" b="6174"/>
            <a:stretch/>
          </p:blipFill>
          <p:spPr bwMode="auto">
            <a:xfrm>
              <a:off x="0" y="0"/>
              <a:ext cx="5753100" cy="6353175"/>
            </a:xfrm>
            <a:prstGeom prst="rect">
              <a:avLst/>
            </a:prstGeom>
            <a:ln>
              <a:solidFill>
                <a:schemeClr val="tx1"/>
              </a:solidFill>
            </a:ln>
            <a:extLst>
              <a:ext uri="{53640926-AAD7-44D8-BBD7-CCE9431645EC}">
                <a14:shadowObscured xmlns:a14="http://schemas.microsoft.com/office/drawing/2010/main"/>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5675" y="4933950"/>
              <a:ext cx="2152650" cy="1314450"/>
            </a:xfrm>
            <a:prstGeom prst="rect">
              <a:avLst/>
            </a:prstGeom>
            <a:ln>
              <a:solidFill>
                <a:schemeClr val="tx1"/>
              </a:solidFill>
            </a:ln>
          </p:spPr>
        </p:pic>
      </p:grpSp>
    </p:spTree>
    <p:extLst>
      <p:ext uri="{BB962C8B-B14F-4D97-AF65-F5344CB8AC3E}">
        <p14:creationId xmlns:p14="http://schemas.microsoft.com/office/powerpoint/2010/main" val="3838041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 y="6396414"/>
            <a:ext cx="5359653" cy="461665"/>
          </a:xfrm>
          <a:prstGeom prst="rect">
            <a:avLst/>
          </a:prstGeom>
          <a:noFill/>
        </p:spPr>
        <p:txBody>
          <a:bodyPr wrap="square" rtlCol="0">
            <a:spAutoFit/>
          </a:bodyPr>
          <a:lstStyle/>
          <a:p>
            <a:r>
              <a:rPr lang="en-GB" sz="1200" dirty="0" smtClean="0"/>
              <a:t>Dataset: </a:t>
            </a:r>
            <a:r>
              <a:rPr lang="en-GB" sz="1200" dirty="0"/>
              <a:t>GLA 2015 Round Trend-based ethnic group projections, long-term migration scenario; </a:t>
            </a:r>
            <a:r>
              <a:rPr lang="en-GB" sz="1200" dirty="0" smtClean="0"/>
              <a:t>Data Source: Greater </a:t>
            </a:r>
            <a:r>
              <a:rPr lang="en-GB" sz="1200" dirty="0"/>
              <a:t>London Authority (GLA)</a:t>
            </a:r>
          </a:p>
        </p:txBody>
      </p:sp>
      <p:graphicFrame>
        <p:nvGraphicFramePr>
          <p:cNvPr id="10" name="Table 9"/>
          <p:cNvGraphicFramePr>
            <a:graphicFrameLocks noGrp="1"/>
          </p:cNvGraphicFramePr>
          <p:nvPr>
            <p:extLst>
              <p:ext uri="{D42A27DB-BD31-4B8C-83A1-F6EECF244321}">
                <p14:modId xmlns:p14="http://schemas.microsoft.com/office/powerpoint/2010/main" val="43284439"/>
              </p:ext>
            </p:extLst>
          </p:nvPr>
        </p:nvGraphicFramePr>
        <p:xfrm>
          <a:off x="54396" y="2366884"/>
          <a:ext cx="3545046" cy="1706880"/>
        </p:xfrm>
        <a:graphic>
          <a:graphicData uri="http://schemas.openxmlformats.org/drawingml/2006/table">
            <a:tbl>
              <a:tblPr firstRow="1" bandRow="1">
                <a:tableStyleId>{5940675A-B579-460E-94D1-54222C63F5DA}</a:tableStyleId>
              </a:tblPr>
              <a:tblGrid>
                <a:gridCol w="3545046"/>
              </a:tblGrid>
              <a:tr h="16185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200" kern="1200" dirty="0" smtClean="0">
                          <a:solidFill>
                            <a:schemeClr val="tx1"/>
                          </a:solidFill>
                          <a:effectLst/>
                          <a:latin typeface="+mn-lt"/>
                          <a:ea typeface="+mn-ea"/>
                          <a:cs typeface="+mn-cs"/>
                        </a:rPr>
                        <a:t>The white population </a:t>
                      </a:r>
                      <a:r>
                        <a:rPr lang="en-GB" sz="1400" kern="1200" dirty="0" smtClean="0">
                          <a:solidFill>
                            <a:schemeClr val="tx1"/>
                          </a:solidFill>
                          <a:effectLst/>
                          <a:latin typeface="+mn-lt"/>
                          <a:ea typeface="+mn-ea"/>
                          <a:cs typeface="+mn-cs"/>
                        </a:rPr>
                        <a:t>(</a:t>
                      </a:r>
                      <a:r>
                        <a:rPr lang="en-GB" sz="1400" i="1" kern="1200" dirty="0" smtClean="0">
                          <a:solidFill>
                            <a:schemeClr val="tx1"/>
                          </a:solidFill>
                          <a:effectLst/>
                          <a:latin typeface="+mn-lt"/>
                          <a:ea typeface="+mn-ea"/>
                          <a:cs typeface="+mn-cs"/>
                        </a:rPr>
                        <a:t>including the minority white population)</a:t>
                      </a:r>
                      <a:endParaRPr lang="en-GB" sz="1400" kern="1200" dirty="0" smtClean="0">
                        <a:solidFill>
                          <a:schemeClr val="tx1"/>
                        </a:solidFill>
                        <a:effectLst/>
                        <a:latin typeface="+mn-lt"/>
                        <a:ea typeface="+mn-ea"/>
                        <a:cs typeface="+mn-cs"/>
                      </a:endParaRPr>
                    </a:p>
                    <a:p>
                      <a:r>
                        <a:rPr lang="en-GB" sz="2200" kern="1200" dirty="0" smtClean="0">
                          <a:solidFill>
                            <a:schemeClr val="tx1"/>
                          </a:solidFill>
                          <a:effectLst/>
                          <a:latin typeface="+mn-lt"/>
                          <a:ea typeface="+mn-ea"/>
                          <a:cs typeface="+mn-cs"/>
                        </a:rPr>
                        <a:t>is projected to </a:t>
                      </a:r>
                      <a:r>
                        <a:rPr lang="en-GB" sz="2400" b="1" kern="1200" dirty="0" smtClean="0">
                          <a:solidFill>
                            <a:schemeClr val="tx2"/>
                          </a:solidFill>
                          <a:effectLst/>
                          <a:latin typeface="+mn-lt"/>
                          <a:ea typeface="+mn-ea"/>
                          <a:cs typeface="+mn-cs"/>
                        </a:rPr>
                        <a:t>decrease from 84% (in 2016) to 78% </a:t>
                      </a:r>
                      <a:r>
                        <a:rPr lang="en-GB" sz="2200" kern="1200" dirty="0" smtClean="0">
                          <a:solidFill>
                            <a:schemeClr val="tx1"/>
                          </a:solidFill>
                          <a:effectLst/>
                          <a:latin typeface="+mn-lt"/>
                          <a:ea typeface="+mn-ea"/>
                          <a:cs typeface="+mn-cs"/>
                        </a:rPr>
                        <a:t>(in 2031) of the population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sp>
        <p:nvSpPr>
          <p:cNvPr id="11" name="TextBox 10"/>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2" name="Title 1"/>
          <p:cNvSpPr>
            <a:spLocks noGrp="1"/>
          </p:cNvSpPr>
          <p:nvPr>
            <p:ph type="title"/>
          </p:nvPr>
        </p:nvSpPr>
        <p:spPr>
          <a:xfrm>
            <a:off x="186234" y="699876"/>
            <a:ext cx="3036341" cy="1459124"/>
          </a:xfrm>
        </p:spPr>
        <p:txBody>
          <a:bodyPr/>
          <a:lstStyle/>
          <a:p>
            <a:pPr algn="l" eaLnBrk="1" hangingPunct="1"/>
            <a:r>
              <a:rPr lang="en-US" sz="3800" b="1" dirty="0" smtClean="0">
                <a:solidFill>
                  <a:srgbClr val="0070C0"/>
                </a:solidFill>
                <a:latin typeface="Microsoft YaHei UI" pitchFamily="34" charset="-122"/>
                <a:ea typeface="Microsoft YaHei UI" pitchFamily="34" charset="-122"/>
              </a:rPr>
              <a:t>Population </a:t>
            </a:r>
            <a:r>
              <a:rPr lang="en-US" sz="3800" b="1" dirty="0" smtClean="0">
                <a:solidFill>
                  <a:schemeClr val="accent6"/>
                </a:solidFill>
                <a:latin typeface="Microsoft YaHei UI" pitchFamily="34" charset="-122"/>
                <a:ea typeface="Microsoft YaHei UI" pitchFamily="34" charset="-122"/>
              </a:rPr>
              <a:t>– Ethnicity Projections</a:t>
            </a:r>
            <a:endParaRPr lang="en-US" sz="38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312715934"/>
              </p:ext>
            </p:extLst>
          </p:nvPr>
        </p:nvGraphicFramePr>
        <p:xfrm>
          <a:off x="54396" y="4133816"/>
          <a:ext cx="3545046" cy="1844290"/>
        </p:xfrm>
        <a:graphic>
          <a:graphicData uri="http://schemas.openxmlformats.org/drawingml/2006/table">
            <a:tbl>
              <a:tblPr firstRow="1" bandRow="1">
                <a:tableStyleId>{5940675A-B579-460E-94D1-54222C63F5DA}</a:tableStyleId>
              </a:tblPr>
              <a:tblGrid>
                <a:gridCol w="3545046"/>
              </a:tblGrid>
              <a:tr h="1844290">
                <a:tc>
                  <a:txBody>
                    <a:bodyPr/>
                    <a:lstStyle/>
                    <a:p>
                      <a:r>
                        <a:rPr lang="en-GB" sz="2200" kern="1200" dirty="0" smtClean="0">
                          <a:solidFill>
                            <a:schemeClr val="tx1"/>
                          </a:solidFill>
                          <a:effectLst/>
                          <a:latin typeface="+mn-lt"/>
                          <a:ea typeface="+mn-ea"/>
                          <a:cs typeface="+mn-cs"/>
                        </a:rPr>
                        <a:t>It is projected that the Black African population will increase from </a:t>
                      </a:r>
                      <a:r>
                        <a:rPr lang="en-GB" sz="2400" b="1" kern="1200" dirty="0" smtClean="0">
                          <a:solidFill>
                            <a:schemeClr val="tx2"/>
                          </a:solidFill>
                          <a:effectLst/>
                          <a:latin typeface="+mn-lt"/>
                          <a:ea typeface="+mn-ea"/>
                          <a:cs typeface="+mn-cs"/>
                        </a:rPr>
                        <a:t>4% in 2016 to 5.2% </a:t>
                      </a:r>
                      <a:r>
                        <a:rPr lang="en-GB" sz="2200" kern="1200" dirty="0" smtClean="0">
                          <a:solidFill>
                            <a:schemeClr val="tx1"/>
                          </a:solidFill>
                          <a:effectLst/>
                          <a:latin typeface="+mn-lt"/>
                          <a:ea typeface="+mn-ea"/>
                          <a:cs typeface="+mn-cs"/>
                        </a:rPr>
                        <a:t>of the Havering population in 2031.</a:t>
                      </a:r>
                      <a:endParaRPr lang="en-GB" sz="22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745" y="544601"/>
            <a:ext cx="5165132" cy="51651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78555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3" name="TextBox 12"/>
          <p:cNvSpPr txBox="1"/>
          <p:nvPr/>
        </p:nvSpPr>
        <p:spPr>
          <a:xfrm>
            <a:off x="0" y="6416959"/>
            <a:ext cx="3981450" cy="461665"/>
          </a:xfrm>
          <a:prstGeom prst="rect">
            <a:avLst/>
          </a:prstGeom>
          <a:noFill/>
        </p:spPr>
        <p:txBody>
          <a:bodyPr wrap="square" rtlCol="0">
            <a:spAutoFit/>
          </a:bodyPr>
          <a:lstStyle/>
          <a:p>
            <a:r>
              <a:rPr lang="en-GB" sz="1200" dirty="0" smtClean="0"/>
              <a:t>Dataset: Census, 2011 </a:t>
            </a:r>
          </a:p>
          <a:p>
            <a:r>
              <a:rPr lang="en-GB" sz="1200" dirty="0" smtClean="0"/>
              <a:t>Data Source: Office for National Statistics (ONS)</a:t>
            </a:r>
            <a:endParaRPr lang="en-GB" sz="1200" dirty="0"/>
          </a:p>
        </p:txBody>
      </p:sp>
      <p:sp>
        <p:nvSpPr>
          <p:cNvPr id="14" name="Title 1"/>
          <p:cNvSpPr>
            <a:spLocks noGrp="1"/>
          </p:cNvSpPr>
          <p:nvPr>
            <p:ph type="title"/>
          </p:nvPr>
        </p:nvSpPr>
        <p:spPr>
          <a:xfrm>
            <a:off x="0" y="339876"/>
            <a:ext cx="9144000" cy="720000"/>
          </a:xfrm>
        </p:spPr>
        <p:txBody>
          <a:bodyPr/>
          <a:lstStyle/>
          <a:p>
            <a:pPr eaLnBrk="1" hangingPunct="1"/>
            <a:r>
              <a:rPr lang="en-US" sz="3800" b="1" dirty="0" smtClean="0">
                <a:solidFill>
                  <a:srgbClr val="0070C0"/>
                </a:solidFill>
                <a:latin typeface="Microsoft YaHei UI" pitchFamily="34" charset="-122"/>
                <a:ea typeface="Microsoft YaHei UI" pitchFamily="34" charset="-122"/>
              </a:rPr>
              <a:t>Population </a:t>
            </a:r>
            <a:r>
              <a:rPr lang="en-US" sz="3800" b="1" dirty="0" smtClean="0">
                <a:solidFill>
                  <a:schemeClr val="accent6"/>
                </a:solidFill>
                <a:latin typeface="Microsoft YaHei UI" pitchFamily="34" charset="-122"/>
                <a:ea typeface="Microsoft YaHei UI" pitchFamily="34" charset="-122"/>
              </a:rPr>
              <a:t>– Country of Birth</a:t>
            </a:r>
            <a:endParaRPr lang="en-US" sz="3800" b="1" dirty="0">
              <a:solidFill>
                <a:schemeClr val="accent6"/>
              </a:solidFill>
              <a:latin typeface="Microsoft YaHei UI" pitchFamily="34" charset="-122"/>
              <a:ea typeface="Microsoft YaHei UI" pitchFamily="34" charset="-122"/>
            </a:endParaRPr>
          </a:p>
        </p:txBody>
      </p:sp>
      <p:sp>
        <p:nvSpPr>
          <p:cNvPr id="17" name="TextBox 16"/>
          <p:cNvSpPr txBox="1"/>
          <p:nvPr/>
        </p:nvSpPr>
        <p:spPr>
          <a:xfrm>
            <a:off x="3554072" y="5897297"/>
            <a:ext cx="2631056" cy="400110"/>
          </a:xfrm>
          <a:prstGeom prst="rect">
            <a:avLst/>
          </a:prstGeom>
          <a:noFill/>
        </p:spPr>
        <p:txBody>
          <a:bodyPr wrap="square" rtlCol="0">
            <a:spAutoFit/>
          </a:bodyPr>
          <a:lstStyle/>
          <a:p>
            <a:r>
              <a:rPr lang="en-GB" sz="1000" b="1" dirty="0" smtClean="0"/>
              <a:t>Country of birth of </a:t>
            </a:r>
            <a:r>
              <a:rPr lang="en-GB" sz="1000" b="1" dirty="0"/>
              <a:t>non-UK born </a:t>
            </a:r>
            <a:r>
              <a:rPr lang="en-GB" sz="1000" b="1" dirty="0" smtClean="0"/>
              <a:t>residents</a:t>
            </a:r>
          </a:p>
          <a:p>
            <a:r>
              <a:rPr lang="en-GB" sz="1000" dirty="0" smtClean="0"/>
              <a:t>Count </a:t>
            </a:r>
            <a:r>
              <a:rPr lang="en-GB" sz="1000" i="1" dirty="0" smtClean="0"/>
              <a:t>(rate </a:t>
            </a:r>
            <a:r>
              <a:rPr lang="en-GB" sz="1000" i="1" dirty="0"/>
              <a:t>per 10,000 of Havering population</a:t>
            </a:r>
            <a:r>
              <a:rPr lang="en-GB" sz="1000" i="1" dirty="0" smtClean="0"/>
              <a:t>)</a:t>
            </a:r>
          </a:p>
        </p:txBody>
      </p:sp>
      <p:graphicFrame>
        <p:nvGraphicFramePr>
          <p:cNvPr id="15" name="Table 14"/>
          <p:cNvGraphicFramePr>
            <a:graphicFrameLocks noGrp="1"/>
          </p:cNvGraphicFramePr>
          <p:nvPr>
            <p:extLst>
              <p:ext uri="{D42A27DB-BD31-4B8C-83A1-F6EECF244321}">
                <p14:modId xmlns:p14="http://schemas.microsoft.com/office/powerpoint/2010/main" val="2179363461"/>
              </p:ext>
            </p:extLst>
          </p:nvPr>
        </p:nvGraphicFramePr>
        <p:xfrm>
          <a:off x="357781" y="1003889"/>
          <a:ext cx="7207609" cy="518160"/>
        </p:xfrm>
        <a:graphic>
          <a:graphicData uri="http://schemas.openxmlformats.org/drawingml/2006/table">
            <a:tbl>
              <a:tblPr firstRow="1" bandRow="1">
                <a:tableStyleId>{5940675A-B579-460E-94D1-54222C63F5DA}</a:tableStyleId>
              </a:tblPr>
              <a:tblGrid>
                <a:gridCol w="7207609"/>
              </a:tblGrid>
              <a:tr h="44535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2800" b="1" kern="1200" dirty="0" smtClean="0">
                          <a:solidFill>
                            <a:schemeClr val="tx2"/>
                          </a:solidFill>
                          <a:effectLst/>
                          <a:latin typeface="+mn-lt"/>
                          <a:ea typeface="+mn-ea"/>
                          <a:cs typeface="+mn-cs"/>
                        </a:rPr>
                        <a:t>90%</a:t>
                      </a:r>
                      <a:r>
                        <a:rPr lang="en-GB" sz="2800" kern="1200" dirty="0" smtClean="0">
                          <a:solidFill>
                            <a:schemeClr val="tx1"/>
                          </a:solidFill>
                          <a:effectLst/>
                          <a:latin typeface="+mn-lt"/>
                          <a:ea typeface="+mn-ea"/>
                          <a:cs typeface="+mn-cs"/>
                        </a:rPr>
                        <a:t> of Havering residents </a:t>
                      </a:r>
                      <a:r>
                        <a:rPr lang="en-GB" sz="2800" b="1" kern="1200" dirty="0" smtClean="0">
                          <a:solidFill>
                            <a:schemeClr val="tx2"/>
                          </a:solidFill>
                          <a:effectLst/>
                          <a:latin typeface="+mn-lt"/>
                          <a:ea typeface="+mn-ea"/>
                          <a:cs typeface="+mn-cs"/>
                        </a:rPr>
                        <a:t>were born in the UK </a:t>
                      </a:r>
                      <a:endParaRPr lang="en-GB" sz="2800" b="1" dirty="0">
                        <a:solidFill>
                          <a:schemeClr val="tx2"/>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grpSp>
        <p:nvGrpSpPr>
          <p:cNvPr id="18" name="Group 17"/>
          <p:cNvGrpSpPr/>
          <p:nvPr/>
        </p:nvGrpSpPr>
        <p:grpSpPr>
          <a:xfrm>
            <a:off x="313780" y="1589833"/>
            <a:ext cx="8516439" cy="4341652"/>
            <a:chOff x="47626" y="1295400"/>
            <a:chExt cx="9058273" cy="4617877"/>
          </a:xfrm>
        </p:grpSpPr>
        <p:sp>
          <p:nvSpPr>
            <p:cNvPr id="20" name="Rectangle 19"/>
            <p:cNvSpPr/>
            <p:nvPr/>
          </p:nvSpPr>
          <p:spPr>
            <a:xfrm>
              <a:off x="1715409" y="1295400"/>
              <a:ext cx="7390490" cy="4608512"/>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1" name="Group 20"/>
            <p:cNvGrpSpPr/>
            <p:nvPr/>
          </p:nvGrpSpPr>
          <p:grpSpPr>
            <a:xfrm>
              <a:off x="47626" y="1295400"/>
              <a:ext cx="9058273" cy="4617877"/>
              <a:chOff x="47626" y="1295400"/>
              <a:chExt cx="9058273" cy="4617877"/>
            </a:xfrm>
          </p:grpSpPr>
          <p:pic>
            <p:nvPicPr>
              <p:cNvPr id="22" name="Picture 21"/>
              <p:cNvPicPr/>
              <p:nvPr/>
            </p:nvPicPr>
            <p:blipFill>
              <a:blip r:embed="rId3">
                <a:extLst>
                  <a:ext uri="{28A0092B-C50C-407E-A947-70E740481C1C}">
                    <a14:useLocalDpi xmlns:a14="http://schemas.microsoft.com/office/drawing/2010/main" val="0"/>
                  </a:ext>
                </a:extLst>
              </a:blip>
              <a:srcRect/>
              <a:stretch>
                <a:fillRect/>
              </a:stretch>
            </p:blipFill>
            <p:spPr bwMode="auto">
              <a:xfrm>
                <a:off x="1738630" y="1344295"/>
                <a:ext cx="7367269" cy="4559618"/>
              </a:xfrm>
              <a:prstGeom prst="rect">
                <a:avLst/>
              </a:prstGeom>
              <a:noFill/>
              <a:ln>
                <a:noFill/>
              </a:ln>
            </p:spPr>
          </p:pic>
          <p:sp>
            <p:nvSpPr>
              <p:cNvPr id="23" name="Right Arrow 22"/>
              <p:cNvSpPr/>
              <p:nvPr/>
            </p:nvSpPr>
            <p:spPr>
              <a:xfrm>
                <a:off x="1205503" y="1524000"/>
                <a:ext cx="504552" cy="190500"/>
              </a:xfrm>
              <a:prstGeom prst="rightArrow">
                <a:avLst/>
              </a:prstGeom>
              <a:solidFill>
                <a:srgbClr val="FFCC00"/>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325403"/>
                <a:ext cx="988472" cy="458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47626" y="1295400"/>
                <a:ext cx="1157878" cy="552450"/>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658294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3836636392"/>
              </p:ext>
            </p:extLst>
          </p:nvPr>
        </p:nvGraphicFramePr>
        <p:xfrm>
          <a:off x="0" y="1047177"/>
          <a:ext cx="9232900" cy="822960"/>
        </p:xfrm>
        <a:graphic>
          <a:graphicData uri="http://schemas.openxmlformats.org/drawingml/2006/table">
            <a:tbl>
              <a:tblPr firstRow="1" bandRow="1">
                <a:tableStyleId>{3B4B98B0-60AC-42C2-AFA5-B58CD77FA1E5}</a:tableStyleId>
              </a:tblPr>
              <a:tblGrid>
                <a:gridCol w="9232900"/>
              </a:tblGrid>
              <a:tr h="768924">
                <a:tc>
                  <a:txBody>
                    <a:bodyPr/>
                    <a:lstStyle/>
                    <a:p>
                      <a:r>
                        <a:rPr lang="en-GB" sz="2000" b="0" kern="1200" dirty="0" smtClean="0">
                          <a:solidFill>
                            <a:schemeClr val="tx1"/>
                          </a:solidFill>
                          <a:effectLst/>
                          <a:latin typeface="+mn-lt"/>
                          <a:ea typeface="+mn-ea"/>
                          <a:cs typeface="+mn-cs"/>
                        </a:rPr>
                        <a:t>Havering is estimated to have </a:t>
                      </a:r>
                      <a:r>
                        <a:rPr lang="en-GB" sz="2400" b="1" kern="1200" dirty="0" smtClean="0">
                          <a:solidFill>
                            <a:schemeClr val="tx2"/>
                          </a:solidFill>
                          <a:latin typeface="+mn-lt"/>
                          <a:ea typeface="+mn-ea"/>
                          <a:cs typeface="+mn-cs"/>
                        </a:rPr>
                        <a:t>one of the highest rates </a:t>
                      </a:r>
                      <a:r>
                        <a:rPr lang="en-GB" sz="2000" b="0" kern="1200" dirty="0" smtClean="0">
                          <a:solidFill>
                            <a:schemeClr val="tx1"/>
                          </a:solidFill>
                          <a:latin typeface="+mn-lt"/>
                          <a:ea typeface="+mn-ea"/>
                          <a:cs typeface="+mn-cs"/>
                        </a:rPr>
                        <a:t>of serious physical disabilities</a:t>
                      </a:r>
                      <a:r>
                        <a:rPr lang="en-GB" sz="2400" b="1" kern="1200" dirty="0" smtClean="0">
                          <a:solidFill>
                            <a:schemeClr val="tx2"/>
                          </a:solidFill>
                          <a:latin typeface="+mn-lt"/>
                          <a:ea typeface="+mn-ea"/>
                          <a:cs typeface="+mn-cs"/>
                        </a:rPr>
                        <a:t> </a:t>
                      </a:r>
                      <a:r>
                        <a:rPr lang="en-GB" sz="2000" b="0" kern="1200" dirty="0" smtClean="0">
                          <a:solidFill>
                            <a:schemeClr val="tx1"/>
                          </a:solidFill>
                          <a:effectLst/>
                          <a:latin typeface="+mn-lt"/>
                          <a:ea typeface="+mn-ea"/>
                          <a:cs typeface="+mn-cs"/>
                        </a:rPr>
                        <a:t>among London boroughs.  </a:t>
                      </a:r>
                      <a:endParaRPr lang="en-GB" sz="2000" b="0" kern="1200" dirty="0">
                        <a:solidFill>
                          <a:schemeClr val="tx1"/>
                        </a:solidFill>
                        <a:effectLst/>
                        <a:latin typeface="+mn-lt"/>
                        <a:ea typeface="+mn-ea"/>
                        <a:cs typeface="+mn-cs"/>
                      </a:endParaRPr>
                    </a:p>
                  </a:txBody>
                  <a:tcPr anchor="ctr"/>
                </a:tc>
              </a:tr>
            </a:tbl>
          </a:graphicData>
        </a:graphic>
      </p:graphicFrame>
      <p:sp>
        <p:nvSpPr>
          <p:cNvPr id="10" name="TextBox 9"/>
          <p:cNvSpPr txBox="1"/>
          <p:nvPr/>
        </p:nvSpPr>
        <p:spPr>
          <a:xfrm>
            <a:off x="0" y="6413572"/>
            <a:ext cx="6158809" cy="461665"/>
          </a:xfrm>
          <a:prstGeom prst="rect">
            <a:avLst/>
          </a:prstGeom>
          <a:noFill/>
        </p:spPr>
        <p:txBody>
          <a:bodyPr wrap="square" rtlCol="0">
            <a:spAutoFit/>
          </a:bodyPr>
          <a:lstStyle/>
          <a:p>
            <a:r>
              <a:rPr lang="en-GB" sz="1200" dirty="0" smtClean="0"/>
              <a:t>Dataset: Health Survey for England, 2001</a:t>
            </a:r>
          </a:p>
          <a:p>
            <a:r>
              <a:rPr lang="en-GB" sz="1200" dirty="0" smtClean="0"/>
              <a:t>Data Source: Projecting Adult Needs and Service Information (</a:t>
            </a:r>
            <a:r>
              <a:rPr lang="en-GB" sz="1200" dirty="0" smtClean="0"/>
              <a:t>PANSI 2017)</a:t>
            </a:r>
            <a:endParaRPr lang="en-GB" sz="1200" dirty="0"/>
          </a:p>
        </p:txBody>
      </p:sp>
      <p:sp>
        <p:nvSpPr>
          <p:cNvPr id="11" name="TextBox 10"/>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2" name="Title 1"/>
          <p:cNvSpPr>
            <a:spLocks noGrp="1"/>
          </p:cNvSpPr>
          <p:nvPr>
            <p:ph type="title"/>
          </p:nvPr>
        </p:nvSpPr>
        <p:spPr>
          <a:xfrm>
            <a:off x="0" y="339876"/>
            <a:ext cx="9144000" cy="720000"/>
          </a:xfrm>
        </p:spPr>
        <p:txBody>
          <a:bodyPr/>
          <a:lstStyle/>
          <a:p>
            <a:pPr eaLnBrk="1" hangingPunct="1"/>
            <a:r>
              <a:rPr lang="en-US" sz="3800" b="1" dirty="0" smtClean="0">
                <a:solidFill>
                  <a:srgbClr val="0070C0"/>
                </a:solidFill>
                <a:latin typeface="Microsoft YaHei UI" pitchFamily="34" charset="-122"/>
                <a:ea typeface="Microsoft YaHei UI" pitchFamily="34" charset="-122"/>
              </a:rPr>
              <a:t>Population </a:t>
            </a:r>
            <a:r>
              <a:rPr lang="en-US" sz="3800" b="1" dirty="0" smtClean="0">
                <a:solidFill>
                  <a:schemeClr val="accent6"/>
                </a:solidFill>
                <a:latin typeface="Microsoft YaHei UI" pitchFamily="34" charset="-122"/>
                <a:ea typeface="Microsoft YaHei UI" pitchFamily="34" charset="-122"/>
              </a:rPr>
              <a:t>– Disability</a:t>
            </a:r>
            <a:endParaRPr lang="en-US" sz="3800" b="1" dirty="0">
              <a:solidFill>
                <a:schemeClr val="accent6"/>
              </a:solidFill>
              <a:latin typeface="Microsoft YaHei UI" pitchFamily="34" charset="-122"/>
              <a:ea typeface="Microsoft YaHei UI" pitchFamily="34" charset="-122"/>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706245" y="1933515"/>
            <a:ext cx="5731510" cy="3784600"/>
          </a:xfrm>
          <a:prstGeom prst="rect">
            <a:avLst/>
          </a:prstGeom>
          <a:noFill/>
          <a:ln>
            <a:noFill/>
          </a:ln>
        </p:spPr>
      </p:pic>
    </p:spTree>
    <p:extLst>
      <p:ext uri="{BB962C8B-B14F-4D97-AF65-F5344CB8AC3E}">
        <p14:creationId xmlns:p14="http://schemas.microsoft.com/office/powerpoint/2010/main" val="1212181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496888"/>
            <a:ext cx="822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9" name="Rectangle 8"/>
          <p:cNvSpPr/>
          <p:nvPr/>
        </p:nvSpPr>
        <p:spPr>
          <a:xfrm>
            <a:off x="66577" y="1541930"/>
            <a:ext cx="8983294" cy="754053"/>
          </a:xfrm>
          <a:prstGeom prst="rect">
            <a:avLst/>
          </a:prstGeom>
        </p:spPr>
        <p:txBody>
          <a:bodyPr wrap="square">
            <a:spAutoFit/>
          </a:bodyPr>
          <a:lstStyle/>
          <a:p>
            <a:pPr marL="342900" indent="-342900">
              <a:buFont typeface="Wingdings" pitchFamily="2" charset="2"/>
              <a:buChar char="v"/>
            </a:pPr>
            <a:endParaRPr lang="en-GB" sz="2150" i="1" dirty="0" smtClean="0"/>
          </a:p>
          <a:p>
            <a:endParaRPr lang="en-GB" sz="2150" dirty="0" smtClean="0"/>
          </a:p>
        </p:txBody>
      </p:sp>
      <p:sp>
        <p:nvSpPr>
          <p:cNvPr id="3" name="Title 2"/>
          <p:cNvSpPr>
            <a:spLocks noGrp="1"/>
          </p:cNvSpPr>
          <p:nvPr>
            <p:ph type="title"/>
          </p:nvPr>
        </p:nvSpPr>
        <p:spPr/>
        <p:txBody>
          <a:bodyPr/>
          <a:lstStyle/>
          <a:p>
            <a:r>
              <a:rPr lang="en-US" b="1" dirty="0" smtClean="0">
                <a:solidFill>
                  <a:srgbClr val="0070C0"/>
                </a:solidFill>
                <a:latin typeface="Microsoft YaHei UI" pitchFamily="34" charset="-122"/>
                <a:ea typeface="Microsoft YaHei UI" pitchFamily="34" charset="-122"/>
              </a:rPr>
              <a:t>Background</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3724050258"/>
              </p:ext>
            </p:extLst>
          </p:nvPr>
        </p:nvGraphicFramePr>
        <p:xfrm>
          <a:off x="348446" y="1549754"/>
          <a:ext cx="8447108" cy="4206240"/>
        </p:xfrm>
        <a:graphic>
          <a:graphicData uri="http://schemas.openxmlformats.org/drawingml/2006/table">
            <a:tbl>
              <a:tblPr firstRow="1" bandRow="1">
                <a:tableStyleId>{3B4B98B0-60AC-42C2-AFA5-B58CD77FA1E5}</a:tableStyleId>
              </a:tblPr>
              <a:tblGrid>
                <a:gridCol w="8447108"/>
              </a:tblGrid>
              <a:tr h="1000152">
                <a:tc>
                  <a:txBody>
                    <a:bodyPr/>
                    <a:lstStyle/>
                    <a:p>
                      <a:pPr marL="0" indent="0">
                        <a:buNone/>
                      </a:pPr>
                      <a:endParaRPr lang="en-GB" sz="1000" b="1" i="1" dirty="0" smtClean="0"/>
                    </a:p>
                    <a:p>
                      <a:pPr marL="0" indent="0">
                        <a:buNone/>
                      </a:pPr>
                      <a:r>
                        <a:rPr lang="en-GB" sz="3600" b="1" i="1" dirty="0" smtClean="0">
                          <a:solidFill>
                            <a:srgbClr val="00B0F0"/>
                          </a:solidFill>
                        </a:rPr>
                        <a:t>This is Havering… </a:t>
                      </a:r>
                    </a:p>
                    <a:p>
                      <a:pPr marL="457200" lvl="0" indent="-457200">
                        <a:buFont typeface="Courier New" pitchFamily="49" charset="0"/>
                        <a:buChar char="o"/>
                      </a:pPr>
                      <a:r>
                        <a:rPr lang="en-GB" sz="3200" b="0" dirty="0" smtClean="0"/>
                        <a:t>…is a Joint Strategic Needs Assessment (JSNA) product that provides a snapshot of the </a:t>
                      </a:r>
                      <a:r>
                        <a:rPr lang="en-GB" sz="3200" b="1" i="1" dirty="0" smtClean="0">
                          <a:solidFill>
                            <a:srgbClr val="00B0F0"/>
                          </a:solidFill>
                        </a:rPr>
                        <a:t>demographic and socio-economic profile of Havering</a:t>
                      </a:r>
                    </a:p>
                    <a:p>
                      <a:pPr marL="457200" lvl="0" indent="-457200">
                        <a:buFont typeface="Courier New" pitchFamily="49" charset="0"/>
                        <a:buChar char="o"/>
                      </a:pPr>
                      <a:r>
                        <a:rPr lang="en-GB" sz="3200" b="0" dirty="0" smtClean="0"/>
                        <a:t>…is intended to be the “one version of the truth” in relation to the </a:t>
                      </a:r>
                      <a:r>
                        <a:rPr lang="en-GB" sz="3200" b="1" i="1" dirty="0" smtClean="0">
                          <a:solidFill>
                            <a:srgbClr val="00B0F0"/>
                          </a:solidFill>
                        </a:rPr>
                        <a:t>demographic and socio-economic profile of Havering</a:t>
                      </a:r>
                    </a:p>
                  </a:txBody>
                  <a:tcPr anchor="ctr"/>
                </a:tc>
              </a:tr>
            </a:tbl>
          </a:graphicData>
        </a:graphic>
      </p:graphicFrame>
      <p:sp>
        <p:nvSpPr>
          <p:cNvPr id="8" name="TextBox 7"/>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4163637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73132" y="834284"/>
            <a:ext cx="8957819" cy="2006353"/>
            <a:chOff x="73132" y="1391230"/>
            <a:chExt cx="8957819" cy="2006353"/>
          </a:xfrm>
        </p:grpSpPr>
        <p:sp>
          <p:nvSpPr>
            <p:cNvPr id="4" name="Oval 3"/>
            <p:cNvSpPr/>
            <p:nvPr/>
          </p:nvSpPr>
          <p:spPr>
            <a:xfrm>
              <a:off x="73132"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GEOGRAPHIC</a:t>
              </a:r>
            </a:p>
            <a:p>
              <a:pPr algn="ctr"/>
              <a:r>
                <a:rPr lang="en-GB" sz="1600" b="1" dirty="0" smtClean="0"/>
                <a:t>PROFILE</a:t>
              </a:r>
            </a:p>
          </p:txBody>
        </p:sp>
        <p:sp>
          <p:nvSpPr>
            <p:cNvPr id="7" name="Oval 6"/>
            <p:cNvSpPr/>
            <p:nvPr/>
          </p:nvSpPr>
          <p:spPr>
            <a:xfrm>
              <a:off x="2416220"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POPULATION</a:t>
              </a:r>
            </a:p>
            <a:p>
              <a:pPr algn="ctr"/>
              <a:r>
                <a:rPr lang="en-GB" sz="1600" b="1" dirty="0" smtClean="0"/>
                <a:t>PROFILE</a:t>
              </a:r>
            </a:p>
          </p:txBody>
        </p:sp>
        <p:sp>
          <p:nvSpPr>
            <p:cNvPr id="8" name="Oval 7"/>
            <p:cNvSpPr/>
            <p:nvPr/>
          </p:nvSpPr>
          <p:spPr>
            <a:xfrm>
              <a:off x="4706660"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HOUSEHOLD</a:t>
              </a:r>
            </a:p>
            <a:p>
              <a:pPr algn="ctr"/>
              <a:r>
                <a:rPr lang="en-GB" sz="1600" b="1" dirty="0" smtClean="0"/>
                <a:t>PROFILE</a:t>
              </a:r>
            </a:p>
          </p:txBody>
        </p:sp>
        <p:sp>
          <p:nvSpPr>
            <p:cNvPr id="9" name="Oval 8"/>
            <p:cNvSpPr/>
            <p:nvPr/>
          </p:nvSpPr>
          <p:spPr>
            <a:xfrm>
              <a:off x="7024598"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ECONOMIC</a:t>
              </a:r>
            </a:p>
            <a:p>
              <a:pPr algn="ctr"/>
              <a:r>
                <a:rPr lang="en-GB" sz="1600" b="1" dirty="0" smtClean="0"/>
                <a:t>PROFILE</a:t>
              </a:r>
            </a:p>
          </p:txBody>
        </p:sp>
        <p:cxnSp>
          <p:nvCxnSpPr>
            <p:cNvPr id="11" name="Straight Connector 10"/>
            <p:cNvCxnSpPr>
              <a:stCxn id="4" idx="5"/>
              <a:endCxn id="7" idx="1"/>
            </p:cNvCxnSpPr>
            <p:nvPr/>
          </p:nvCxnSpPr>
          <p:spPr>
            <a:xfrm flipV="1">
              <a:off x="1785661" y="1685054"/>
              <a:ext cx="924383" cy="1418705"/>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5"/>
              <a:endCxn id="8" idx="1"/>
            </p:cNvCxnSpPr>
            <p:nvPr/>
          </p:nvCxnSpPr>
          <p:spPr>
            <a:xfrm flipV="1">
              <a:off x="4128749" y="1685054"/>
              <a:ext cx="871735" cy="1418705"/>
            </a:xfrm>
            <a:prstGeom prst="line">
              <a:avLst/>
            </a:prstGeom>
            <a:ln w="190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5"/>
              <a:endCxn id="9" idx="1"/>
            </p:cNvCxnSpPr>
            <p:nvPr/>
          </p:nvCxnSpPr>
          <p:spPr>
            <a:xfrm flipV="1">
              <a:off x="6419189" y="1685054"/>
              <a:ext cx="899233" cy="1418705"/>
            </a:xfrm>
            <a:prstGeom prst="line">
              <a:avLst/>
            </a:prstGeom>
            <a:ln w="190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aphicFrame>
        <p:nvGraphicFramePr>
          <p:cNvPr id="23" name="Table 22"/>
          <p:cNvGraphicFramePr>
            <a:graphicFrameLocks noGrp="1"/>
          </p:cNvGraphicFramePr>
          <p:nvPr>
            <p:extLst>
              <p:ext uri="{D42A27DB-BD31-4B8C-83A1-F6EECF244321}">
                <p14:modId xmlns:p14="http://schemas.microsoft.com/office/powerpoint/2010/main" val="2114877019"/>
              </p:ext>
            </p:extLst>
          </p:nvPr>
        </p:nvGraphicFramePr>
        <p:xfrm>
          <a:off x="4612112" y="2972198"/>
          <a:ext cx="2458808" cy="2529840"/>
        </p:xfrm>
        <a:graphic>
          <a:graphicData uri="http://schemas.openxmlformats.org/drawingml/2006/table">
            <a:tbl>
              <a:tblPr firstRow="1" bandRow="1">
                <a:tableStyleId>{3B4B98B0-60AC-42C2-AFA5-B58CD77FA1E5}</a:tableStyleId>
              </a:tblPr>
              <a:tblGrid>
                <a:gridCol w="2458808"/>
              </a:tblGrid>
              <a:tr h="16485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rgbClr val="00B0F0"/>
                          </a:solidFill>
                        </a:rPr>
                        <a:t>- Household size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rgbClr val="00B0F0"/>
                          </a:solidFill>
                        </a:rPr>
                        <a:t>- Mosaic groups</a:t>
                      </a:r>
                    </a:p>
                    <a:p>
                      <a:r>
                        <a:rPr lang="en-GB" sz="2000" b="0" dirty="0" smtClean="0">
                          <a:solidFill>
                            <a:srgbClr val="00B0F0"/>
                          </a:solidFill>
                        </a:rPr>
                        <a:t>- Housing tenure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rgbClr val="00B0F0"/>
                          </a:solidFill>
                        </a:rPr>
                        <a:t>- Housing conditions</a:t>
                      </a:r>
                    </a:p>
                    <a:p>
                      <a:r>
                        <a:rPr lang="en-GB" sz="2000" b="0" dirty="0" smtClean="0">
                          <a:solidFill>
                            <a:srgbClr val="00B0F0"/>
                          </a:solidFill>
                        </a:rPr>
                        <a:t>- Homelessness</a:t>
                      </a:r>
                    </a:p>
                    <a:p>
                      <a:r>
                        <a:rPr lang="en-GB" sz="2000" b="0" dirty="0" smtClean="0">
                          <a:solidFill>
                            <a:srgbClr val="00B0F0"/>
                          </a:solidFill>
                        </a:rPr>
                        <a:t>- Short term migrants</a:t>
                      </a:r>
                    </a:p>
                    <a:p>
                      <a:r>
                        <a:rPr lang="en-GB" sz="2000" b="0" dirty="0" smtClean="0">
                          <a:solidFill>
                            <a:srgbClr val="00B0F0"/>
                          </a:solidFill>
                        </a:rPr>
                        <a:t>- Traveller population</a:t>
                      </a:r>
                    </a:p>
                    <a:p>
                      <a:r>
                        <a:rPr lang="en-GB" sz="2000" b="0" dirty="0" smtClean="0">
                          <a:solidFill>
                            <a:srgbClr val="00B0F0"/>
                          </a:solidFill>
                        </a:rPr>
                        <a:t>- Social isolation</a:t>
                      </a:r>
                      <a:endParaRPr lang="en-GB" sz="2000" b="0" dirty="0">
                        <a:solidFill>
                          <a:srgbClr val="00B0F0"/>
                        </a:solidFill>
                      </a:endParaRPr>
                    </a:p>
                  </a:txBody>
                  <a:tcPr anchor="ct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4151313984"/>
              </p:ext>
            </p:extLst>
          </p:nvPr>
        </p:nvGraphicFramePr>
        <p:xfrm>
          <a:off x="7196904" y="2972198"/>
          <a:ext cx="1834047" cy="1920240"/>
        </p:xfrm>
        <a:graphic>
          <a:graphicData uri="http://schemas.openxmlformats.org/drawingml/2006/table">
            <a:tbl>
              <a:tblPr firstRow="1" bandRow="1">
                <a:tableStyleId>{3B4B98B0-60AC-42C2-AFA5-B58CD77FA1E5}</a:tableStyleId>
              </a:tblPr>
              <a:tblGrid>
                <a:gridCol w="1834047"/>
              </a:tblGrid>
              <a:tr h="1648535">
                <a:tc>
                  <a:txBody>
                    <a:bodyPr/>
                    <a:lstStyle/>
                    <a:p>
                      <a:r>
                        <a:rPr lang="en-GB" sz="2000" b="0" dirty="0" smtClean="0">
                          <a:solidFill>
                            <a:schemeClr val="bg1">
                              <a:lumMod val="75000"/>
                            </a:schemeClr>
                          </a:solidFill>
                        </a:rPr>
                        <a:t>- Income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Car ownership</a:t>
                      </a:r>
                    </a:p>
                    <a:p>
                      <a:r>
                        <a:rPr lang="en-GB" sz="2000" b="0" dirty="0" smtClean="0">
                          <a:solidFill>
                            <a:schemeClr val="bg1">
                              <a:lumMod val="75000"/>
                            </a:schemeClr>
                          </a:solidFill>
                        </a:rPr>
                        <a:t>- Child poverty</a:t>
                      </a:r>
                    </a:p>
                    <a:p>
                      <a:r>
                        <a:rPr lang="en-GB" sz="2000" b="0" dirty="0" smtClean="0">
                          <a:solidFill>
                            <a:schemeClr val="bg1">
                              <a:lumMod val="75000"/>
                            </a:schemeClr>
                          </a:solidFill>
                        </a:rPr>
                        <a:t>- Employment and unemployment</a:t>
                      </a:r>
                      <a:endParaRPr lang="en-GB" sz="2000" b="0" dirty="0">
                        <a:solidFill>
                          <a:schemeClr val="bg1">
                            <a:lumMod val="75000"/>
                          </a:schemeClr>
                        </a:solidFill>
                      </a:endParaRPr>
                    </a:p>
                  </a:txBody>
                  <a:tcPr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82630211"/>
              </p:ext>
            </p:extLst>
          </p:nvPr>
        </p:nvGraphicFramePr>
        <p:xfrm>
          <a:off x="105751" y="2982684"/>
          <a:ext cx="1737807" cy="1648535"/>
        </p:xfrm>
        <a:graphic>
          <a:graphicData uri="http://schemas.openxmlformats.org/drawingml/2006/table">
            <a:tbl>
              <a:tblPr firstRow="1" bandRow="1">
                <a:tableStyleId>{3B4B98B0-60AC-42C2-AFA5-B58CD77FA1E5}</a:tableStyleId>
              </a:tblPr>
              <a:tblGrid>
                <a:gridCol w="1737807"/>
              </a:tblGrid>
              <a:tr h="1648535">
                <a:tc>
                  <a:txBody>
                    <a:bodyPr/>
                    <a:lstStyle/>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Geographical location </a:t>
                      </a:r>
                    </a:p>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Havering as a place</a:t>
                      </a:r>
                    </a:p>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Deprivation</a:t>
                      </a:r>
                    </a:p>
                  </a:txBody>
                  <a:tcPr anchor="ct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719374026"/>
              </p:ext>
            </p:extLst>
          </p:nvPr>
        </p:nvGraphicFramePr>
        <p:xfrm>
          <a:off x="1914808" y="2982684"/>
          <a:ext cx="2642546" cy="2529840"/>
        </p:xfrm>
        <a:graphic>
          <a:graphicData uri="http://schemas.openxmlformats.org/drawingml/2006/table">
            <a:tbl>
              <a:tblPr firstRow="1" bandRow="1">
                <a:tableStyleId>{3B4B98B0-60AC-42C2-AFA5-B58CD77FA1E5}</a:tableStyleId>
              </a:tblPr>
              <a:tblGrid>
                <a:gridCol w="2642546"/>
              </a:tblGrid>
              <a:tr h="1648535">
                <a:tc>
                  <a:txBody>
                    <a:bodyPr/>
                    <a:lstStyle/>
                    <a:p>
                      <a:r>
                        <a:rPr lang="en-GB" sz="2000" b="0" dirty="0" smtClean="0">
                          <a:solidFill>
                            <a:schemeClr val="bg1">
                              <a:lumMod val="75000"/>
                            </a:schemeClr>
                          </a:solidFill>
                        </a:rPr>
                        <a:t>- Size and structure</a:t>
                      </a:r>
                    </a:p>
                    <a:p>
                      <a:r>
                        <a:rPr lang="en-GB" sz="2000" b="0" dirty="0" smtClean="0">
                          <a:solidFill>
                            <a:schemeClr val="bg1">
                              <a:lumMod val="75000"/>
                            </a:schemeClr>
                          </a:solidFill>
                        </a:rPr>
                        <a:t>- Population change</a:t>
                      </a:r>
                    </a:p>
                    <a:p>
                      <a:r>
                        <a:rPr lang="en-GB" sz="2000" b="0" dirty="0" smtClean="0">
                          <a:solidFill>
                            <a:schemeClr val="bg1">
                              <a:lumMod val="75000"/>
                            </a:schemeClr>
                          </a:solidFill>
                        </a:rPr>
                        <a:t>- Ward level change</a:t>
                      </a:r>
                    </a:p>
                    <a:p>
                      <a:pPr marL="0" algn="l" defTabSz="457200" rtl="0" eaLnBrk="1" latinLnBrk="0" hangingPunct="1"/>
                      <a:r>
                        <a:rPr lang="en-GB" sz="2000" b="0" kern="1200" dirty="0" smtClean="0">
                          <a:solidFill>
                            <a:schemeClr val="bg1">
                              <a:lumMod val="75000"/>
                            </a:schemeClr>
                          </a:solidFill>
                          <a:latin typeface="+mn-lt"/>
                          <a:ea typeface="+mn-ea"/>
                          <a:cs typeface="+mn-cs"/>
                        </a:rPr>
                        <a:t>- Births and migration</a:t>
                      </a:r>
                    </a:p>
                    <a:p>
                      <a:pPr marL="0" algn="l" defTabSz="457200" rtl="0" eaLnBrk="1" latinLnBrk="0" hangingPunct="1"/>
                      <a:r>
                        <a:rPr lang="en-GB" sz="2000" b="0" kern="1200" dirty="0" smtClean="0">
                          <a:solidFill>
                            <a:schemeClr val="bg1">
                              <a:lumMod val="75000"/>
                            </a:schemeClr>
                          </a:solidFill>
                          <a:latin typeface="+mn-lt"/>
                          <a:ea typeface="+mn-ea"/>
                          <a:cs typeface="+mn-cs"/>
                        </a:rPr>
                        <a:t>- Projected change  </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Life expectancy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Ethnicity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Disabilities</a:t>
                      </a:r>
                      <a:endParaRPr lang="en-GB" sz="2000" b="0" kern="1200" dirty="0">
                        <a:solidFill>
                          <a:schemeClr val="bg1">
                            <a:lumMod val="75000"/>
                          </a:schemeClr>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700832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382588"/>
            <a:ext cx="8229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3" name="Title 2"/>
          <p:cNvSpPr>
            <a:spLocks noGrp="1"/>
          </p:cNvSpPr>
          <p:nvPr>
            <p:ph type="title"/>
          </p:nvPr>
        </p:nvSpPr>
        <p:spPr>
          <a:xfrm>
            <a:off x="457200" y="439738"/>
            <a:ext cx="8229600" cy="606425"/>
          </a:xfrm>
        </p:spPr>
        <p:txBody>
          <a:bodyPr/>
          <a:lstStyle/>
          <a:p>
            <a:r>
              <a:rPr lang="en-US" b="1" dirty="0" smtClean="0">
                <a:solidFill>
                  <a:srgbClr val="0070C0"/>
                </a:solidFill>
                <a:latin typeface="Microsoft YaHei UI" pitchFamily="34" charset="-122"/>
                <a:ea typeface="Microsoft YaHei UI" pitchFamily="34" charset="-122"/>
              </a:rPr>
              <a:t>Household </a:t>
            </a:r>
            <a:r>
              <a:rPr lang="en-US" b="1" dirty="0" smtClean="0">
                <a:solidFill>
                  <a:schemeClr val="accent6"/>
                </a:solidFill>
                <a:latin typeface="Microsoft YaHei UI" pitchFamily="34" charset="-122"/>
                <a:ea typeface="Microsoft YaHei UI" pitchFamily="34" charset="-122"/>
              </a:rPr>
              <a:t>– Summary (I)</a:t>
            </a:r>
            <a:endParaRPr lang="en-GB" dirty="0">
              <a:solidFill>
                <a:schemeClr val="accent6"/>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261606906"/>
              </p:ext>
            </p:extLst>
          </p:nvPr>
        </p:nvGraphicFramePr>
        <p:xfrm>
          <a:off x="154680" y="1110254"/>
          <a:ext cx="8834640" cy="4846320"/>
        </p:xfrm>
        <a:graphic>
          <a:graphicData uri="http://schemas.openxmlformats.org/drawingml/2006/table">
            <a:tbl>
              <a:tblPr firstRow="1" bandRow="1">
                <a:tableStyleId>{3B4B98B0-60AC-42C2-AFA5-B58CD77FA1E5}</a:tableStyleId>
              </a:tblPr>
              <a:tblGrid>
                <a:gridCol w="8834640"/>
              </a:tblGrid>
              <a:tr h="3979981">
                <a:tc>
                  <a:txBody>
                    <a:bodyPr/>
                    <a:lstStyle/>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There</a:t>
                      </a:r>
                      <a:r>
                        <a:rPr lang="en-GB" sz="2400" b="0" kern="1200" baseline="0" dirty="0" smtClean="0">
                          <a:solidFill>
                            <a:schemeClr val="tx1"/>
                          </a:solidFill>
                          <a:effectLst/>
                          <a:latin typeface="+mn-lt"/>
                          <a:ea typeface="+mn-ea"/>
                          <a:cs typeface="+mn-cs"/>
                        </a:rPr>
                        <a:t> are </a:t>
                      </a:r>
                      <a:r>
                        <a:rPr lang="en-GB" sz="2400" b="0" kern="1200" baseline="0" dirty="0" smtClean="0">
                          <a:solidFill>
                            <a:schemeClr val="tx1"/>
                          </a:solidFill>
                          <a:effectLst/>
                          <a:latin typeface="+mn-lt"/>
                          <a:ea typeface="+mn-ea"/>
                          <a:cs typeface="+mn-cs"/>
                        </a:rPr>
                        <a:t>105</a:t>
                      </a:r>
                      <a:r>
                        <a:rPr lang="en-GB" sz="2400" b="0" kern="1200" dirty="0" smtClean="0">
                          <a:solidFill>
                            <a:schemeClr val="tx1"/>
                          </a:solidFill>
                          <a:effectLst/>
                          <a:latin typeface="+mn-lt"/>
                          <a:ea typeface="+mn-ea"/>
                          <a:cs typeface="+mn-cs"/>
                        </a:rPr>
                        <a:t>,691 </a:t>
                      </a:r>
                      <a:r>
                        <a:rPr lang="en-GB" sz="2400" b="0" kern="1200" dirty="0" smtClean="0">
                          <a:solidFill>
                            <a:schemeClr val="tx1"/>
                          </a:solidFill>
                          <a:effectLst/>
                          <a:latin typeface="+mn-lt"/>
                          <a:ea typeface="+mn-ea"/>
                          <a:cs typeface="+mn-cs"/>
                        </a:rPr>
                        <a:t>households in Havering </a:t>
                      </a:r>
                    </a:p>
                    <a:p>
                      <a:pPr marL="285750" marR="0" lvl="0" indent="-285750"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GB" sz="2400" b="0" kern="1200" dirty="0" smtClean="0">
                          <a:solidFill>
                            <a:schemeClr val="tx1"/>
                          </a:solidFill>
                          <a:effectLst/>
                          <a:latin typeface="+mn-lt"/>
                          <a:ea typeface="+mn-ea"/>
                          <a:cs typeface="+mn-cs"/>
                        </a:rPr>
                        <a:t>Households are mainly composed of pensioners and married couples with dependent children </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All adults in 52%</a:t>
                      </a:r>
                      <a:r>
                        <a:rPr lang="en-GB" sz="2400" b="0" kern="1200" baseline="0" dirty="0" smtClean="0">
                          <a:solidFill>
                            <a:schemeClr val="tx1"/>
                          </a:solidFill>
                          <a:effectLst/>
                          <a:latin typeface="+mn-lt"/>
                          <a:ea typeface="+mn-ea"/>
                          <a:cs typeface="+mn-cs"/>
                        </a:rPr>
                        <a:t> of </a:t>
                      </a:r>
                      <a:r>
                        <a:rPr lang="en-GB" sz="2400" b="0" kern="1200" dirty="0" smtClean="0">
                          <a:solidFill>
                            <a:schemeClr val="tx1"/>
                          </a:solidFill>
                          <a:effectLst/>
                          <a:latin typeface="+mn-lt"/>
                          <a:ea typeface="+mn-ea"/>
                          <a:cs typeface="+mn-cs"/>
                        </a:rPr>
                        <a:t>households (40,722) are working and no adults are working in 16% of households (12,256)</a:t>
                      </a:r>
                    </a:p>
                    <a:p>
                      <a:pPr marL="285750" marR="0" lvl="0" indent="-285750"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GB" sz="2400" b="0" kern="1200" dirty="0" smtClean="0">
                          <a:solidFill>
                            <a:schemeClr val="tx1"/>
                          </a:solidFill>
                          <a:effectLst/>
                          <a:latin typeface="+mn-lt"/>
                          <a:ea typeface="+mn-ea"/>
                          <a:cs typeface="+mn-cs"/>
                        </a:rPr>
                        <a:t>In 2011, there were 7,224 one-adult households with children under 16 in Havering. This is an increase from 2001 when there were 4,005 lone parent households.</a:t>
                      </a: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73% of the population in Havering are home owners – one of the highest proportions across </a:t>
                      </a:r>
                      <a:r>
                        <a:rPr lang="en-GB" sz="2400" b="0" kern="1200" baseline="0" dirty="0" smtClean="0">
                          <a:solidFill>
                            <a:schemeClr val="tx1"/>
                          </a:solidFill>
                          <a:effectLst/>
                          <a:latin typeface="+mn-lt"/>
                          <a:ea typeface="+mn-ea"/>
                          <a:cs typeface="+mn-cs"/>
                        </a:rPr>
                        <a:t>London boroughs</a:t>
                      </a:r>
                      <a:endParaRPr lang="en-GB" sz="2400" b="0" kern="1200" dirty="0" smtClean="0">
                        <a:solidFill>
                          <a:schemeClr val="tx1"/>
                        </a:solidFill>
                        <a:effectLst/>
                        <a:latin typeface="+mn-lt"/>
                        <a:ea typeface="+mn-ea"/>
                        <a:cs typeface="+mn-cs"/>
                      </a:endParaRPr>
                    </a:p>
                    <a:p>
                      <a:pPr marL="285750" lvl="0" indent="-285750" algn="l"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Housing is mainly Victorian and Edwardian. Houses are generally large with an average of 2.8 bedrooms per household (higher than both London and England) </a:t>
                      </a:r>
                    </a:p>
                  </a:txBody>
                  <a:tcPr anchor="ct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1231309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382588"/>
            <a:ext cx="8229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3" name="Title 2"/>
          <p:cNvSpPr>
            <a:spLocks noGrp="1"/>
          </p:cNvSpPr>
          <p:nvPr>
            <p:ph type="title"/>
          </p:nvPr>
        </p:nvSpPr>
        <p:spPr>
          <a:xfrm>
            <a:off x="457200" y="439738"/>
            <a:ext cx="8229600" cy="606425"/>
          </a:xfrm>
        </p:spPr>
        <p:txBody>
          <a:bodyPr/>
          <a:lstStyle/>
          <a:p>
            <a:r>
              <a:rPr lang="en-US" b="1" dirty="0" smtClean="0">
                <a:solidFill>
                  <a:srgbClr val="0070C0"/>
                </a:solidFill>
                <a:latin typeface="Microsoft YaHei UI" pitchFamily="34" charset="-122"/>
                <a:ea typeface="Microsoft YaHei UI" pitchFamily="34" charset="-122"/>
              </a:rPr>
              <a:t>Household </a:t>
            </a:r>
            <a:r>
              <a:rPr lang="en-US" b="1" dirty="0" smtClean="0">
                <a:solidFill>
                  <a:schemeClr val="accent6"/>
                </a:solidFill>
                <a:latin typeface="Microsoft YaHei UI" pitchFamily="34" charset="-122"/>
                <a:ea typeface="Microsoft YaHei UI" pitchFamily="34" charset="-122"/>
              </a:rPr>
              <a:t>– Summary (II)</a:t>
            </a:r>
            <a:endParaRPr lang="en-GB" dirty="0">
              <a:solidFill>
                <a:schemeClr val="accent6"/>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6831091"/>
              </p:ext>
            </p:extLst>
          </p:nvPr>
        </p:nvGraphicFramePr>
        <p:xfrm>
          <a:off x="154680" y="1273026"/>
          <a:ext cx="8834640" cy="4846320"/>
        </p:xfrm>
        <a:graphic>
          <a:graphicData uri="http://schemas.openxmlformats.org/drawingml/2006/table">
            <a:tbl>
              <a:tblPr firstRow="1" bandRow="1">
                <a:tableStyleId>{3B4B98B0-60AC-42C2-AFA5-B58CD77FA1E5}</a:tableStyleId>
              </a:tblPr>
              <a:tblGrid>
                <a:gridCol w="8834640"/>
              </a:tblGrid>
              <a:tr h="4585514">
                <a:tc>
                  <a:txBody>
                    <a:bodyPr/>
                    <a:lstStyle/>
                    <a:p>
                      <a:pPr marL="285750" lvl="0" indent="-285750" algn="just"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Rate of homeless households in temporary accommodation is </a:t>
                      </a:r>
                      <a:r>
                        <a:rPr lang="en-GB" sz="2400" b="0" kern="1200" dirty="0" smtClean="0">
                          <a:solidFill>
                            <a:schemeClr val="tx1"/>
                          </a:solidFill>
                          <a:effectLst/>
                          <a:latin typeface="+mn-lt"/>
                          <a:ea typeface="+mn-ea"/>
                          <a:cs typeface="+mn-cs"/>
                        </a:rPr>
                        <a:t>7.2 </a:t>
                      </a:r>
                      <a:r>
                        <a:rPr lang="en-GB" sz="2400" b="0" kern="1200" dirty="0" smtClean="0">
                          <a:solidFill>
                            <a:schemeClr val="tx1"/>
                          </a:solidFill>
                          <a:effectLst/>
                          <a:latin typeface="+mn-lt"/>
                          <a:ea typeface="+mn-ea"/>
                          <a:cs typeface="+mn-cs"/>
                        </a:rPr>
                        <a:t>per 1,000 households (lower London but higher than England). </a:t>
                      </a:r>
                    </a:p>
                    <a:p>
                      <a:pPr marL="285750" lvl="0" indent="-285750" algn="just"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Rate of statutory homelessness </a:t>
                      </a:r>
                      <a:r>
                        <a:rPr lang="en-GB" sz="2000" b="0" kern="1200" dirty="0" smtClean="0">
                          <a:solidFill>
                            <a:schemeClr val="tx1"/>
                          </a:solidFill>
                          <a:effectLst/>
                          <a:latin typeface="+mn-lt"/>
                          <a:ea typeface="+mn-ea"/>
                          <a:cs typeface="+mn-cs"/>
                        </a:rPr>
                        <a:t>(eligible people not in priority need)</a:t>
                      </a:r>
                      <a:r>
                        <a:rPr lang="en-GB" sz="2400" b="0" kern="1200" dirty="0" smtClean="0">
                          <a:solidFill>
                            <a:schemeClr val="tx1"/>
                          </a:solidFill>
                          <a:effectLst/>
                          <a:latin typeface="+mn-lt"/>
                          <a:ea typeface="+mn-ea"/>
                          <a:cs typeface="+mn-cs"/>
                        </a:rPr>
                        <a:t> is </a:t>
                      </a:r>
                      <a:r>
                        <a:rPr lang="en-GB" sz="2400" b="0" kern="1200" dirty="0" smtClean="0">
                          <a:solidFill>
                            <a:schemeClr val="tx1"/>
                          </a:solidFill>
                          <a:effectLst/>
                          <a:latin typeface="+mn-lt"/>
                          <a:ea typeface="+mn-ea"/>
                          <a:cs typeface="+mn-cs"/>
                        </a:rPr>
                        <a:t>0.5 </a:t>
                      </a:r>
                      <a:r>
                        <a:rPr lang="en-GB" sz="2400" b="0" kern="1200" dirty="0" smtClean="0">
                          <a:solidFill>
                            <a:schemeClr val="tx1"/>
                          </a:solidFill>
                          <a:effectLst/>
                          <a:latin typeface="+mn-lt"/>
                          <a:ea typeface="+mn-ea"/>
                          <a:cs typeface="+mn-cs"/>
                        </a:rPr>
                        <a:t>per 1,000 households (higher</a:t>
                      </a:r>
                      <a:r>
                        <a:rPr lang="en-GB" sz="2400" b="0" kern="1200" baseline="0" dirty="0" smtClean="0">
                          <a:solidFill>
                            <a:schemeClr val="tx1"/>
                          </a:solidFill>
                          <a:effectLst/>
                          <a:latin typeface="+mn-lt"/>
                          <a:ea typeface="+mn-ea"/>
                          <a:cs typeface="+mn-cs"/>
                        </a:rPr>
                        <a:t> than both</a:t>
                      </a:r>
                      <a:r>
                        <a:rPr lang="en-GB" sz="2400" b="0" kern="1200" dirty="0" smtClean="0">
                          <a:solidFill>
                            <a:schemeClr val="tx1"/>
                          </a:solidFill>
                          <a:effectLst/>
                          <a:latin typeface="+mn-lt"/>
                          <a:ea typeface="+mn-ea"/>
                          <a:cs typeface="+mn-cs"/>
                        </a:rPr>
                        <a:t> London and England).</a:t>
                      </a:r>
                    </a:p>
                    <a:p>
                      <a:pPr marL="285750" lvl="0" indent="-285750" algn="just"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The borough has a rate of short-term international</a:t>
                      </a:r>
                      <a:r>
                        <a:rPr lang="en-GB" sz="2400" b="0" kern="1200" baseline="0" dirty="0" smtClean="0">
                          <a:solidFill>
                            <a:schemeClr val="tx1"/>
                          </a:solidFill>
                          <a:effectLst/>
                          <a:latin typeface="+mn-lt"/>
                          <a:ea typeface="+mn-ea"/>
                          <a:cs typeface="+mn-cs"/>
                        </a:rPr>
                        <a:t> </a:t>
                      </a:r>
                      <a:r>
                        <a:rPr lang="en-GB" sz="2400" b="0" kern="1200" dirty="0" smtClean="0">
                          <a:solidFill>
                            <a:schemeClr val="tx1"/>
                          </a:solidFill>
                          <a:effectLst/>
                          <a:latin typeface="+mn-lt"/>
                          <a:ea typeface="+mn-ea"/>
                          <a:cs typeface="+mn-cs"/>
                        </a:rPr>
                        <a:t>migrants of </a:t>
                      </a:r>
                      <a:r>
                        <a:rPr lang="en-GB" sz="2400" b="0" kern="1200" dirty="0" smtClean="0">
                          <a:solidFill>
                            <a:schemeClr val="tx1"/>
                          </a:solidFill>
                          <a:effectLst/>
                          <a:latin typeface="+mn-lt"/>
                          <a:ea typeface="+mn-ea"/>
                          <a:cs typeface="+mn-cs"/>
                        </a:rPr>
                        <a:t>142 </a:t>
                      </a:r>
                      <a:r>
                        <a:rPr lang="en-GB" sz="2400" b="0" kern="1200" dirty="0" smtClean="0">
                          <a:solidFill>
                            <a:schemeClr val="tx1"/>
                          </a:solidFill>
                          <a:effectLst/>
                          <a:latin typeface="+mn-lt"/>
                          <a:ea typeface="+mn-ea"/>
                          <a:cs typeface="+mn-cs"/>
                        </a:rPr>
                        <a:t>per 100,000 population, </a:t>
                      </a:r>
                      <a:r>
                        <a:rPr lang="en-GB" sz="2400" b="0" kern="1200" dirty="0" smtClean="0">
                          <a:solidFill>
                            <a:schemeClr val="tx1"/>
                          </a:solidFill>
                          <a:effectLst/>
                          <a:latin typeface="+mn-lt"/>
                          <a:ea typeface="+mn-ea"/>
                          <a:cs typeface="+mn-cs"/>
                        </a:rPr>
                        <a:t>the second </a:t>
                      </a:r>
                      <a:r>
                        <a:rPr lang="en-GB" sz="2400" b="0" kern="1200" dirty="0" smtClean="0">
                          <a:solidFill>
                            <a:schemeClr val="tx1"/>
                          </a:solidFill>
                          <a:effectLst/>
                          <a:latin typeface="+mn-lt"/>
                          <a:ea typeface="+mn-ea"/>
                          <a:cs typeface="+mn-cs"/>
                        </a:rPr>
                        <a:t>lowest of all London local authorities. </a:t>
                      </a:r>
                    </a:p>
                    <a:p>
                      <a:pPr marL="285750" lvl="0" indent="-285750" algn="just" defTabSz="457200" rtl="0" eaLnBrk="1" latinLnBrk="0" hangingPunct="1">
                        <a:buFont typeface="Courier New" pitchFamily="49" charset="0"/>
                        <a:buChar char="o"/>
                      </a:pPr>
                      <a:r>
                        <a:rPr lang="en-GB" sz="2400" b="0" kern="1200" dirty="0" smtClean="0">
                          <a:solidFill>
                            <a:schemeClr val="tx1"/>
                          </a:solidFill>
                          <a:effectLst/>
                          <a:latin typeface="+mn-lt"/>
                          <a:ea typeface="+mn-ea"/>
                          <a:cs typeface="+mn-cs"/>
                        </a:rPr>
                        <a:t>78% </a:t>
                      </a:r>
                      <a:r>
                        <a:rPr lang="en-GB" sz="2400" b="0" kern="1200" dirty="0" smtClean="0">
                          <a:solidFill>
                            <a:schemeClr val="tx1"/>
                          </a:solidFill>
                          <a:effectLst/>
                          <a:latin typeface="+mn-lt"/>
                          <a:ea typeface="+mn-ea"/>
                          <a:cs typeface="+mn-cs"/>
                        </a:rPr>
                        <a:t>of the traveller caravans in</a:t>
                      </a:r>
                      <a:r>
                        <a:rPr lang="en-GB" sz="2400" b="0" kern="1200" baseline="0" dirty="0" smtClean="0">
                          <a:solidFill>
                            <a:schemeClr val="tx1"/>
                          </a:solidFill>
                          <a:effectLst/>
                          <a:latin typeface="+mn-lt"/>
                          <a:ea typeface="+mn-ea"/>
                          <a:cs typeface="+mn-cs"/>
                        </a:rPr>
                        <a:t> Havering </a:t>
                      </a:r>
                      <a:r>
                        <a:rPr lang="en-GB" sz="2400" b="0" kern="1200" dirty="0" smtClean="0">
                          <a:solidFill>
                            <a:schemeClr val="tx1"/>
                          </a:solidFill>
                          <a:effectLst/>
                          <a:latin typeface="+mn-lt"/>
                          <a:ea typeface="+mn-ea"/>
                          <a:cs typeface="+mn-cs"/>
                        </a:rPr>
                        <a:t>were on unauthorised sites, as at </a:t>
                      </a:r>
                      <a:r>
                        <a:rPr lang="en-GB" sz="2400" b="0" kern="1200" dirty="0" smtClean="0">
                          <a:solidFill>
                            <a:schemeClr val="tx1"/>
                          </a:solidFill>
                          <a:effectLst/>
                          <a:latin typeface="+mn-lt"/>
                          <a:ea typeface="+mn-ea"/>
                          <a:cs typeface="+mn-cs"/>
                        </a:rPr>
                        <a:t>July 2017. </a:t>
                      </a:r>
                      <a:endParaRPr lang="en-GB" sz="2400" b="0" kern="1200" dirty="0" smtClean="0">
                        <a:solidFill>
                          <a:schemeClr val="tx1"/>
                        </a:solidFill>
                        <a:effectLst/>
                        <a:latin typeface="+mn-lt"/>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Courier New" pitchFamily="49" charset="0"/>
                        <a:buChar char="o"/>
                        <a:tabLst/>
                        <a:defRPr/>
                      </a:pPr>
                      <a:r>
                        <a:rPr lang="en-GB" sz="2400" b="0" kern="1200" dirty="0" smtClean="0">
                          <a:solidFill>
                            <a:schemeClr val="tx1"/>
                          </a:solidFill>
                          <a:effectLst/>
                          <a:latin typeface="+mn-lt"/>
                          <a:ea typeface="+mn-ea"/>
                          <a:cs typeface="+mn-cs"/>
                        </a:rPr>
                        <a:t>32% (13,449) of the population aged 65 years and above are living in one-person households. Almost half (48%) of all one person households in Havering are occupied by persons aged 65 years and over, which is the highest proportion in London </a:t>
                      </a:r>
                    </a:p>
                  </a:txBody>
                  <a:tcPr anchor="ct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1783236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97" y="-296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352032"/>
            <a:ext cx="8229600" cy="551217"/>
          </a:xfrm>
        </p:spPr>
        <p:txBody>
          <a:bodyPr/>
          <a:lstStyle/>
          <a:p>
            <a:pPr eaLnBrk="1" hangingPunct="1"/>
            <a:r>
              <a:rPr lang="en-US" sz="3600" b="1" dirty="0" smtClean="0">
                <a:solidFill>
                  <a:srgbClr val="0070C0"/>
                </a:solidFill>
                <a:latin typeface="Microsoft YaHei UI" pitchFamily="34" charset="-122"/>
                <a:ea typeface="Microsoft YaHei UI" pitchFamily="34" charset="-122"/>
              </a:rPr>
              <a:t>Household </a:t>
            </a:r>
            <a:r>
              <a:rPr lang="en-US" sz="3600" b="1" dirty="0" smtClean="0">
                <a:solidFill>
                  <a:schemeClr val="accent6"/>
                </a:solidFill>
                <a:latin typeface="Microsoft YaHei UI" pitchFamily="34" charset="-122"/>
                <a:ea typeface="Microsoft YaHei UI" pitchFamily="34" charset="-122"/>
              </a:rPr>
              <a:t>– Size and Composition</a:t>
            </a:r>
            <a:endParaRPr lang="en-US" sz="36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752254207"/>
              </p:ext>
            </p:extLst>
          </p:nvPr>
        </p:nvGraphicFramePr>
        <p:xfrm>
          <a:off x="144966" y="900602"/>
          <a:ext cx="8935660" cy="1127760"/>
        </p:xfrm>
        <a:graphic>
          <a:graphicData uri="http://schemas.openxmlformats.org/drawingml/2006/table">
            <a:tbl>
              <a:tblPr firstRow="1" bandRow="1">
                <a:tableStyleId>{3B4B98B0-60AC-42C2-AFA5-B58CD77FA1E5}</a:tableStyleId>
              </a:tblPr>
              <a:tblGrid>
                <a:gridCol w="8935660"/>
              </a:tblGrid>
              <a:tr h="61530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tx2"/>
                          </a:solidFill>
                          <a:effectLst/>
                          <a:latin typeface="+mn-lt"/>
                          <a:ea typeface="+mn-ea"/>
                          <a:cs typeface="+mn-cs"/>
                        </a:rPr>
                        <a:t>In 2011, there were </a:t>
                      </a:r>
                      <a:r>
                        <a:rPr lang="en-GB" sz="2800" b="1" kern="1200" dirty="0" smtClean="0">
                          <a:solidFill>
                            <a:schemeClr val="tx2"/>
                          </a:solidFill>
                          <a:effectLst/>
                          <a:latin typeface="+mn-lt"/>
                          <a:ea typeface="+mn-ea"/>
                          <a:cs typeface="+mn-cs"/>
                        </a:rPr>
                        <a:t>7,224</a:t>
                      </a:r>
                      <a:r>
                        <a:rPr lang="en-GB" sz="2000" b="0" kern="1200" dirty="0" smtClean="0">
                          <a:solidFill>
                            <a:schemeClr val="tx2"/>
                          </a:solidFill>
                          <a:effectLst/>
                          <a:latin typeface="+mn-lt"/>
                          <a:ea typeface="+mn-ea"/>
                          <a:cs typeface="+mn-cs"/>
                        </a:rPr>
                        <a:t> one-adult households with children under 16</a:t>
                      </a:r>
                      <a:r>
                        <a:rPr lang="en-GB" sz="2000" b="0" kern="1200" baseline="0" dirty="0" smtClean="0">
                          <a:solidFill>
                            <a:schemeClr val="tx2"/>
                          </a:solidFill>
                          <a:effectLst/>
                          <a:latin typeface="+mn-lt"/>
                          <a:ea typeface="+mn-ea"/>
                          <a:cs typeface="+mn-cs"/>
                        </a:rPr>
                        <a:t> – a</a:t>
                      </a:r>
                      <a:r>
                        <a:rPr lang="en-GB" sz="2000" b="0" kern="1200" dirty="0" smtClean="0">
                          <a:solidFill>
                            <a:schemeClr val="tx2"/>
                          </a:solidFill>
                          <a:effectLst/>
                          <a:latin typeface="+mn-lt"/>
                          <a:ea typeface="+mn-ea"/>
                          <a:cs typeface="+mn-cs"/>
                        </a:rPr>
                        <a:t>n increase from 4,005 a decade earlier. There has also been an increase in the number of one-adult households with no children.</a:t>
                      </a:r>
                    </a:p>
                  </a:txBody>
                  <a:tcPr anchor="ctr"/>
                </a:tc>
              </a:tr>
            </a:tbl>
          </a:graphicData>
        </a:graphic>
      </p:graphicFrame>
      <p:sp>
        <p:nvSpPr>
          <p:cNvPr id="3" name="TextBox 2"/>
          <p:cNvSpPr txBox="1"/>
          <p:nvPr/>
        </p:nvSpPr>
        <p:spPr>
          <a:xfrm>
            <a:off x="-1" y="6404519"/>
            <a:ext cx="6345045" cy="461665"/>
          </a:xfrm>
          <a:prstGeom prst="rect">
            <a:avLst/>
          </a:prstGeom>
          <a:noFill/>
        </p:spPr>
        <p:txBody>
          <a:bodyPr wrap="square" rtlCol="0">
            <a:spAutoFit/>
          </a:bodyPr>
          <a:lstStyle/>
          <a:p>
            <a:r>
              <a:rPr lang="en-GB" sz="1200" dirty="0" smtClean="0"/>
              <a:t>Dataset</a:t>
            </a:r>
            <a:r>
              <a:rPr lang="en-GB" sz="1200" dirty="0"/>
              <a:t>: </a:t>
            </a:r>
            <a:r>
              <a:rPr lang="en-GB" sz="1200" dirty="0" smtClean="0"/>
              <a:t>For </a:t>
            </a:r>
            <a:r>
              <a:rPr lang="en-GB" sz="1200" dirty="0"/>
              <a:t>1981,1991,and 2001 </a:t>
            </a:r>
            <a:r>
              <a:rPr lang="en-GB" sz="1200" dirty="0" smtClean="0"/>
              <a:t>- Historic Census Tables; </a:t>
            </a:r>
            <a:r>
              <a:rPr lang="en-GB" sz="1200" dirty="0"/>
              <a:t>For </a:t>
            </a:r>
            <a:r>
              <a:rPr lang="en-GB" sz="1200" dirty="0" smtClean="0"/>
              <a:t>2011 - Census 2011 Table KS105EW</a:t>
            </a:r>
          </a:p>
          <a:p>
            <a:r>
              <a:rPr lang="en-GB" sz="1200" dirty="0" smtClean="0"/>
              <a:t>Data Source:  Greater </a:t>
            </a:r>
            <a:r>
              <a:rPr lang="en-GB" sz="1200" dirty="0"/>
              <a:t>London </a:t>
            </a:r>
            <a:r>
              <a:rPr lang="en-GB" sz="1200" dirty="0" smtClean="0"/>
              <a:t>Authority and adapted </a:t>
            </a:r>
            <a:r>
              <a:rPr lang="en-GB" sz="1200" dirty="0"/>
              <a:t>from the Office of National Statistics (ONS</a:t>
            </a:r>
            <a:r>
              <a:rPr lang="en-GB" sz="1200" dirty="0" smtClean="0"/>
              <a:t>)</a:t>
            </a:r>
            <a:endParaRPr lang="en-GB" sz="1200" dirty="0"/>
          </a:p>
        </p:txBody>
      </p:sp>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2148" y="2079549"/>
            <a:ext cx="6501042" cy="3845442"/>
          </a:xfrm>
          <a:prstGeom prst="rect">
            <a:avLst/>
          </a:prstGeom>
          <a:noFill/>
          <a:ln>
            <a:solidFill>
              <a:schemeClr val="tx1"/>
            </a:solidFill>
          </a:ln>
        </p:spPr>
      </p:pic>
    </p:spTree>
    <p:extLst>
      <p:ext uri="{BB962C8B-B14F-4D97-AF65-F5344CB8AC3E}">
        <p14:creationId xmlns:p14="http://schemas.microsoft.com/office/powerpoint/2010/main" val="3269587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398" y="1765327"/>
            <a:ext cx="6350642" cy="417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POWERPOINT 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352032"/>
            <a:ext cx="8229600" cy="720000"/>
          </a:xfrm>
        </p:spPr>
        <p:txBody>
          <a:bodyPr/>
          <a:lstStyle/>
          <a:p>
            <a:pPr eaLnBrk="1" hangingPunct="1"/>
            <a:r>
              <a:rPr lang="en-US" sz="3600" b="1" dirty="0" smtClean="0">
                <a:solidFill>
                  <a:srgbClr val="0070C0"/>
                </a:solidFill>
                <a:latin typeface="Microsoft YaHei UI" pitchFamily="34" charset="-122"/>
                <a:ea typeface="Microsoft YaHei UI" pitchFamily="34" charset="-122"/>
              </a:rPr>
              <a:t>Household </a:t>
            </a:r>
            <a:r>
              <a:rPr lang="en-US" sz="3600" b="1" dirty="0" smtClean="0">
                <a:solidFill>
                  <a:schemeClr val="accent6"/>
                </a:solidFill>
                <a:latin typeface="Microsoft YaHei UI" pitchFamily="34" charset="-122"/>
                <a:ea typeface="Microsoft YaHei UI" pitchFamily="34" charset="-122"/>
              </a:rPr>
              <a:t>– Mosaic Groups</a:t>
            </a:r>
            <a:endParaRPr lang="en-US" sz="36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2035974999"/>
              </p:ext>
            </p:extLst>
          </p:nvPr>
        </p:nvGraphicFramePr>
        <p:xfrm>
          <a:off x="348446" y="1079018"/>
          <a:ext cx="8447108" cy="615303"/>
        </p:xfrm>
        <a:graphic>
          <a:graphicData uri="http://schemas.openxmlformats.org/drawingml/2006/table">
            <a:tbl>
              <a:tblPr firstRow="1" bandRow="1">
                <a:tableStyleId>{3B4B98B0-60AC-42C2-AFA5-B58CD77FA1E5}</a:tableStyleId>
              </a:tblPr>
              <a:tblGrid>
                <a:gridCol w="8447108"/>
              </a:tblGrid>
              <a:tr h="615303">
                <a:tc>
                  <a:txBody>
                    <a:bodyPr/>
                    <a:lstStyle/>
                    <a:p>
                      <a:pPr algn="ctr"/>
                      <a:r>
                        <a:rPr lang="en-GB" sz="2000" b="0" kern="1200" dirty="0" smtClean="0">
                          <a:solidFill>
                            <a:schemeClr val="tx2"/>
                          </a:solidFill>
                          <a:effectLst/>
                          <a:latin typeface="+mn-lt"/>
                          <a:ea typeface="+mn-ea"/>
                          <a:cs typeface="+mn-cs"/>
                        </a:rPr>
                        <a:t>The top five Mosaic groups account for </a:t>
                      </a:r>
                      <a:r>
                        <a:rPr lang="en-GB" sz="2800" b="1" kern="1200" dirty="0" smtClean="0">
                          <a:solidFill>
                            <a:schemeClr val="tx2"/>
                          </a:solidFill>
                          <a:effectLst/>
                          <a:latin typeface="+mn-lt"/>
                          <a:ea typeface="+mn-ea"/>
                          <a:cs typeface="+mn-cs"/>
                        </a:rPr>
                        <a:t>65%</a:t>
                      </a:r>
                      <a:r>
                        <a:rPr lang="en-GB" sz="2000" b="0" kern="1200" dirty="0" smtClean="0">
                          <a:solidFill>
                            <a:schemeClr val="tx2"/>
                          </a:solidFill>
                          <a:effectLst/>
                          <a:latin typeface="+mn-lt"/>
                          <a:ea typeface="+mn-ea"/>
                          <a:cs typeface="+mn-cs"/>
                        </a:rPr>
                        <a:t> of the households in Havering</a:t>
                      </a:r>
                      <a:endParaRPr lang="en-GB" sz="2000" b="0" dirty="0">
                        <a:solidFill>
                          <a:schemeClr val="tx2"/>
                        </a:solidFill>
                      </a:endParaRPr>
                    </a:p>
                  </a:txBody>
                  <a:tcPr anchor="ctr"/>
                </a:tc>
              </a:tr>
            </a:tbl>
          </a:graphicData>
        </a:graphic>
      </p:graphicFrame>
      <p:sp>
        <p:nvSpPr>
          <p:cNvPr id="3" name="TextBox 2"/>
          <p:cNvSpPr txBox="1"/>
          <p:nvPr/>
        </p:nvSpPr>
        <p:spPr>
          <a:xfrm>
            <a:off x="-1" y="6404519"/>
            <a:ext cx="3952875" cy="461665"/>
          </a:xfrm>
          <a:prstGeom prst="rect">
            <a:avLst/>
          </a:prstGeom>
          <a:noFill/>
        </p:spPr>
        <p:txBody>
          <a:bodyPr wrap="square" rtlCol="0">
            <a:spAutoFit/>
          </a:bodyPr>
          <a:lstStyle/>
          <a:p>
            <a:r>
              <a:rPr lang="en-GB" sz="1200" dirty="0" smtClean="0"/>
              <a:t>Dataset</a:t>
            </a:r>
            <a:r>
              <a:rPr lang="en-GB" sz="1200" dirty="0"/>
              <a:t>: Mosaic Public Sector, </a:t>
            </a:r>
            <a:r>
              <a:rPr lang="en-GB" sz="1200" dirty="0" smtClean="0"/>
              <a:t>2016</a:t>
            </a:r>
          </a:p>
          <a:p>
            <a:r>
              <a:rPr lang="en-GB" sz="1200" dirty="0" smtClean="0"/>
              <a:t>Data Source: Experian</a:t>
            </a:r>
            <a:endParaRPr lang="en-GB" sz="1200" dirty="0"/>
          </a:p>
        </p:txBody>
      </p:sp>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1215241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720000"/>
          </a:xfrm>
        </p:spPr>
        <p:txBody>
          <a:bodyPr/>
          <a:lstStyle/>
          <a:p>
            <a:r>
              <a:rPr lang="en-US" sz="3200" b="1" dirty="0" smtClean="0">
                <a:solidFill>
                  <a:srgbClr val="0070C0"/>
                </a:solidFill>
                <a:latin typeface="Microsoft YaHei UI" pitchFamily="34" charset="-122"/>
                <a:ea typeface="Microsoft YaHei UI" pitchFamily="34" charset="-122"/>
              </a:rPr>
              <a:t>Household </a:t>
            </a:r>
            <a:r>
              <a:rPr lang="en-US" sz="2800" b="1" dirty="0" smtClean="0">
                <a:solidFill>
                  <a:schemeClr val="accent6"/>
                </a:solidFill>
                <a:latin typeface="Microsoft YaHei UI" pitchFamily="34" charset="-122"/>
                <a:ea typeface="Microsoft YaHei UI" pitchFamily="34" charset="-122"/>
              </a:rPr>
              <a:t>– Top 5 Mosaic Groups</a:t>
            </a:r>
            <a:endParaRPr lang="en-GB" sz="2800" b="1" dirty="0">
              <a:solidFill>
                <a:schemeClr val="accent6"/>
              </a:solidFill>
            </a:endParaRPr>
          </a:p>
        </p:txBody>
      </p:sp>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0" name="TextBox 9"/>
          <p:cNvSpPr txBox="1"/>
          <p:nvPr/>
        </p:nvSpPr>
        <p:spPr>
          <a:xfrm>
            <a:off x="-1" y="6404519"/>
            <a:ext cx="3952875" cy="461665"/>
          </a:xfrm>
          <a:prstGeom prst="rect">
            <a:avLst/>
          </a:prstGeom>
          <a:noFill/>
        </p:spPr>
        <p:txBody>
          <a:bodyPr wrap="square" rtlCol="0">
            <a:spAutoFit/>
          </a:bodyPr>
          <a:lstStyle/>
          <a:p>
            <a:r>
              <a:rPr lang="en-GB" sz="1200" dirty="0" smtClean="0"/>
              <a:t>Dataset</a:t>
            </a:r>
            <a:r>
              <a:rPr lang="en-GB" sz="1200" dirty="0"/>
              <a:t>: Mosaic Public Sector, </a:t>
            </a:r>
            <a:r>
              <a:rPr lang="en-GB" sz="1200" dirty="0" smtClean="0"/>
              <a:t>2016</a:t>
            </a:r>
          </a:p>
          <a:p>
            <a:r>
              <a:rPr lang="en-GB" sz="1200" dirty="0" smtClean="0"/>
              <a:t>Data Source: Experian</a:t>
            </a:r>
            <a:endParaRPr lang="en-GB" sz="1200" dirty="0"/>
          </a:p>
        </p:txBody>
      </p:sp>
      <p:graphicFrame>
        <p:nvGraphicFramePr>
          <p:cNvPr id="8" name="Table 7"/>
          <p:cNvGraphicFramePr>
            <a:graphicFrameLocks noGrp="1"/>
          </p:cNvGraphicFramePr>
          <p:nvPr>
            <p:extLst>
              <p:ext uri="{D42A27DB-BD31-4B8C-83A1-F6EECF244321}">
                <p14:modId xmlns:p14="http://schemas.microsoft.com/office/powerpoint/2010/main" val="3772136106"/>
              </p:ext>
            </p:extLst>
          </p:nvPr>
        </p:nvGraphicFramePr>
        <p:xfrm>
          <a:off x="1070324" y="1037662"/>
          <a:ext cx="7028297" cy="4833924"/>
        </p:xfrm>
        <a:graphic>
          <a:graphicData uri="http://schemas.openxmlformats.org/drawingml/2006/table">
            <a:tbl>
              <a:tblPr firstRow="1" firstCol="1" bandRow="1"/>
              <a:tblGrid>
                <a:gridCol w="1137931"/>
                <a:gridCol w="1439338"/>
                <a:gridCol w="1760773"/>
                <a:gridCol w="2690255"/>
              </a:tblGrid>
              <a:tr h="185730">
                <a:tc>
                  <a:txBody>
                    <a:bodyPr/>
                    <a:lstStyle/>
                    <a:p>
                      <a:pPr>
                        <a:lnSpc>
                          <a:spcPct val="115000"/>
                        </a:lnSpc>
                        <a:spcAft>
                          <a:spcPts val="0"/>
                        </a:spcAft>
                      </a:pPr>
                      <a:r>
                        <a:rPr lang="en-GB" sz="1000" b="1" dirty="0">
                          <a:effectLst/>
                          <a:latin typeface="Ebrima"/>
                          <a:ea typeface="Times New Roman"/>
                          <a:cs typeface="Arial"/>
                        </a:rPr>
                        <a:t>Group – Name</a:t>
                      </a:r>
                      <a:endParaRPr lang="en-GB" sz="10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000" b="1">
                          <a:effectLst/>
                          <a:latin typeface="Ebrima"/>
                          <a:ea typeface="Times New Roman"/>
                          <a:cs typeface="Arial"/>
                        </a:rPr>
                        <a:t>Typical Profile Picture</a:t>
                      </a:r>
                      <a:endParaRPr lang="en-GB" sz="100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a:effectLst/>
                          <a:latin typeface="Ebrima"/>
                          <a:ea typeface="Times New Roman"/>
                          <a:cs typeface="Arial"/>
                        </a:rPr>
                        <a:t>One Line Description</a:t>
                      </a:r>
                      <a:endParaRPr lang="en-GB" sz="100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b="1" dirty="0">
                          <a:effectLst/>
                          <a:latin typeface="Ebrima"/>
                          <a:ea typeface="Times New Roman"/>
                          <a:cs typeface="Arial"/>
                        </a:rPr>
                        <a:t>Key Features</a:t>
                      </a:r>
                      <a:endParaRPr lang="en-GB" sz="10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619">
                <a:tc>
                  <a:txBody>
                    <a:bodyPr/>
                    <a:lstStyle/>
                    <a:p>
                      <a:pPr>
                        <a:lnSpc>
                          <a:spcPct val="115000"/>
                        </a:lnSpc>
                        <a:spcAft>
                          <a:spcPts val="0"/>
                        </a:spcAft>
                      </a:pPr>
                      <a:r>
                        <a:rPr lang="en-GB" sz="1200" b="1">
                          <a:solidFill>
                            <a:srgbClr val="FFFFFF"/>
                          </a:solidFill>
                          <a:effectLst/>
                          <a:latin typeface="Ebrima"/>
                          <a:ea typeface="Times New Roman"/>
                          <a:cs typeface="Arial"/>
                        </a:rPr>
                        <a:t>F – Senior Security</a:t>
                      </a:r>
                      <a:endParaRPr lang="en-GB" sz="120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8A82"/>
                    </a:solidFill>
                  </a:tcPr>
                </a:tc>
                <a:tc>
                  <a:txBody>
                    <a:bodyPr/>
                    <a:lstStyle/>
                    <a:p>
                      <a:pPr algn="ctr">
                        <a:lnSpc>
                          <a:spcPct val="115000"/>
                        </a:lnSpc>
                        <a:spcAft>
                          <a:spcPts val="0"/>
                        </a:spcAft>
                      </a:pPr>
                      <a:endParaRPr lang="en-GB" sz="800" dirty="0">
                        <a:solidFill>
                          <a:srgbClr val="000000"/>
                        </a:solidFill>
                        <a:effectLst/>
                        <a:latin typeface="Ebrima"/>
                        <a:ea typeface="Times New Roman"/>
                        <a:cs typeface="Arial"/>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Ebrima"/>
                          <a:ea typeface="Times New Roman"/>
                          <a:cs typeface="Arial"/>
                        </a:rPr>
                        <a:t>Elderly people with assets who are enjoying a comfortable retirement</a:t>
                      </a:r>
                      <a:endParaRPr lang="en-GB" sz="10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Elderly singles and couples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Homeowners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Comfortable homes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Additional pensions above state</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Don't like new technology</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Low mileage drivers</a:t>
                      </a:r>
                      <a:endParaRPr lang="en-GB" sz="850" dirty="0">
                        <a:solidFill>
                          <a:srgbClr val="808080"/>
                        </a:solidFill>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3884">
                <a:tc>
                  <a:txBody>
                    <a:bodyPr/>
                    <a:lstStyle/>
                    <a:p>
                      <a:pPr>
                        <a:lnSpc>
                          <a:spcPct val="115000"/>
                        </a:lnSpc>
                        <a:spcAft>
                          <a:spcPts val="0"/>
                        </a:spcAft>
                      </a:pPr>
                      <a:r>
                        <a:rPr lang="en-GB" sz="1200" b="1">
                          <a:solidFill>
                            <a:srgbClr val="FFFFFF"/>
                          </a:solidFill>
                          <a:effectLst/>
                          <a:latin typeface="Ebrima"/>
                          <a:ea typeface="Times New Roman"/>
                          <a:cs typeface="Arial"/>
                        </a:rPr>
                        <a:t>E – Suburban Stability</a:t>
                      </a:r>
                      <a:endParaRPr lang="en-GB" sz="120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4E8C"/>
                    </a:solidFill>
                  </a:tcPr>
                </a:tc>
                <a:tc>
                  <a:txBody>
                    <a:bodyPr/>
                    <a:lstStyle/>
                    <a:p>
                      <a:pPr algn="ctr">
                        <a:lnSpc>
                          <a:spcPct val="115000"/>
                        </a:lnSpc>
                        <a:spcAft>
                          <a:spcPts val="0"/>
                        </a:spcAft>
                      </a:pPr>
                      <a:endParaRPr lang="en-GB" sz="800" dirty="0">
                        <a:solidFill>
                          <a:srgbClr val="000000"/>
                        </a:solidFill>
                        <a:effectLst/>
                        <a:latin typeface="Ebrima"/>
                        <a:ea typeface="Times New Roman"/>
                        <a:cs typeface="Arial"/>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Ebrima"/>
                          <a:ea typeface="Times New Roman"/>
                          <a:cs typeface="Arial"/>
                        </a:rPr>
                        <a:t>Mature suburban owners living settled lives in mid-range housing</a:t>
                      </a:r>
                      <a:endParaRPr lang="en-GB" sz="10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Older families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Some adult children at home</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Suburban mid-range homes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3 bedrooms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Have lived at same address some years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Research on Internet</a:t>
                      </a:r>
                      <a:endParaRPr lang="en-GB" sz="850" dirty="0">
                        <a:solidFill>
                          <a:srgbClr val="808080"/>
                        </a:solidFill>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329">
                <a:tc>
                  <a:txBody>
                    <a:bodyPr/>
                    <a:lstStyle/>
                    <a:p>
                      <a:pPr>
                        <a:lnSpc>
                          <a:spcPct val="115000"/>
                        </a:lnSpc>
                        <a:spcAft>
                          <a:spcPts val="0"/>
                        </a:spcAft>
                      </a:pPr>
                      <a:r>
                        <a:rPr lang="en-GB" sz="1200" b="1">
                          <a:solidFill>
                            <a:srgbClr val="FFFFFF"/>
                          </a:solidFill>
                          <a:effectLst/>
                          <a:latin typeface="Ebrima"/>
                          <a:ea typeface="Times New Roman"/>
                          <a:cs typeface="Arial"/>
                        </a:rPr>
                        <a:t>H – Aspiring Homemakers</a:t>
                      </a:r>
                      <a:endParaRPr lang="en-GB" sz="120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7ABA3"/>
                    </a:solidFill>
                  </a:tcPr>
                </a:tc>
                <a:tc>
                  <a:txBody>
                    <a:bodyPr/>
                    <a:lstStyle/>
                    <a:p>
                      <a:pPr algn="ctr">
                        <a:lnSpc>
                          <a:spcPct val="115000"/>
                        </a:lnSpc>
                        <a:spcAft>
                          <a:spcPts val="0"/>
                        </a:spcAft>
                      </a:pPr>
                      <a:endParaRPr lang="en-GB" sz="800" dirty="0">
                        <a:solidFill>
                          <a:srgbClr val="000000"/>
                        </a:solidFill>
                        <a:effectLst/>
                        <a:latin typeface="Ebrima"/>
                        <a:ea typeface="Times New Roman"/>
                        <a:cs typeface="Arial"/>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Ebrima"/>
                          <a:ea typeface="Times New Roman"/>
                          <a:cs typeface="Arial"/>
                        </a:rPr>
                        <a:t>Younger households settling down in housing priced within their means</a:t>
                      </a:r>
                      <a:endParaRPr lang="en-GB" sz="10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Younger households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Full-time employment</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Private suburbs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Affordable housing costs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Starter salaries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Buy and sell on eBay</a:t>
                      </a:r>
                      <a:endParaRPr lang="en-GB" sz="850" dirty="0">
                        <a:solidFill>
                          <a:srgbClr val="808080"/>
                        </a:solidFill>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3329">
                <a:tc>
                  <a:txBody>
                    <a:bodyPr/>
                    <a:lstStyle/>
                    <a:p>
                      <a:pPr>
                        <a:lnSpc>
                          <a:spcPct val="115000"/>
                        </a:lnSpc>
                        <a:spcAft>
                          <a:spcPts val="0"/>
                        </a:spcAft>
                      </a:pPr>
                      <a:r>
                        <a:rPr lang="en-GB" sz="1200" b="1">
                          <a:solidFill>
                            <a:srgbClr val="FFFFFF"/>
                          </a:solidFill>
                          <a:effectLst/>
                          <a:latin typeface="Ebrima"/>
                          <a:ea typeface="Times New Roman"/>
                          <a:cs typeface="Arial"/>
                        </a:rPr>
                        <a:t>D – Domestic Success</a:t>
                      </a:r>
                      <a:endParaRPr lang="en-GB" sz="120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D616D"/>
                    </a:solidFill>
                  </a:tcPr>
                </a:tc>
                <a:tc>
                  <a:txBody>
                    <a:bodyPr/>
                    <a:lstStyle/>
                    <a:p>
                      <a:pPr algn="ctr">
                        <a:lnSpc>
                          <a:spcPct val="115000"/>
                        </a:lnSpc>
                        <a:spcAft>
                          <a:spcPts val="0"/>
                        </a:spcAft>
                      </a:pPr>
                      <a:endParaRPr lang="en-GB" sz="800">
                        <a:solidFill>
                          <a:srgbClr val="000000"/>
                        </a:solidFill>
                        <a:effectLst/>
                        <a:latin typeface="Ebrima"/>
                        <a:ea typeface="Times New Roman"/>
                        <a:cs typeface="Arial"/>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Ebrima"/>
                          <a:ea typeface="Times New Roman"/>
                          <a:cs typeface="Arial"/>
                        </a:rPr>
                        <a:t>Thriving families who are busy bringing up children and following careers</a:t>
                      </a:r>
                      <a:endParaRPr lang="en-GB" sz="10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Families with children</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Upmarket suburban homes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Owned with a mortgage</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3 or 4 bedrooms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High Internet use</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Own new technology</a:t>
                      </a:r>
                      <a:endParaRPr lang="en-GB" sz="850" dirty="0">
                        <a:solidFill>
                          <a:srgbClr val="808080"/>
                        </a:solidFill>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619">
                <a:tc>
                  <a:txBody>
                    <a:bodyPr/>
                    <a:lstStyle/>
                    <a:p>
                      <a:pPr>
                        <a:lnSpc>
                          <a:spcPct val="115000"/>
                        </a:lnSpc>
                        <a:spcAft>
                          <a:spcPts val="0"/>
                        </a:spcAft>
                      </a:pPr>
                      <a:r>
                        <a:rPr lang="en-GB" sz="1200" b="1" dirty="0">
                          <a:solidFill>
                            <a:srgbClr val="FFFFFF"/>
                          </a:solidFill>
                          <a:effectLst/>
                          <a:latin typeface="Ebrima"/>
                          <a:ea typeface="Times New Roman"/>
                          <a:cs typeface="Arial"/>
                        </a:rPr>
                        <a:t>J – Rental Hubs</a:t>
                      </a:r>
                      <a:endParaRPr lang="en-GB" sz="12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7819"/>
                    </a:solidFill>
                  </a:tcPr>
                </a:tc>
                <a:tc>
                  <a:txBody>
                    <a:bodyPr/>
                    <a:lstStyle/>
                    <a:p>
                      <a:pPr algn="ctr">
                        <a:lnSpc>
                          <a:spcPct val="115000"/>
                        </a:lnSpc>
                        <a:spcAft>
                          <a:spcPts val="0"/>
                        </a:spcAft>
                      </a:pPr>
                      <a:endParaRPr lang="en-GB" sz="800">
                        <a:solidFill>
                          <a:srgbClr val="000000"/>
                        </a:solidFill>
                        <a:effectLst/>
                        <a:latin typeface="Ebrima"/>
                        <a:ea typeface="Times New Roman"/>
                        <a:cs typeface="Arial"/>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solidFill>
                            <a:srgbClr val="000000"/>
                          </a:solidFill>
                          <a:effectLst/>
                          <a:latin typeface="Ebrima"/>
                          <a:ea typeface="Times New Roman"/>
                          <a:cs typeface="Arial"/>
                        </a:rPr>
                        <a:t>Educated young people privately renting in urban neighbourhoods </a:t>
                      </a:r>
                      <a:endParaRPr lang="en-GB" sz="1000" dirty="0">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Aged 18-35</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Private renting</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Singles and sharers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Urban locations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Young neighbourhoods</a:t>
                      </a:r>
                      <a:endParaRPr lang="en-GB" sz="850" dirty="0">
                        <a:solidFill>
                          <a:srgbClr val="808080"/>
                        </a:solidFill>
                        <a:effectLst/>
                        <a:latin typeface="Calibri"/>
                        <a:ea typeface="Calibri"/>
                        <a:cs typeface="Times New Roman"/>
                      </a:endParaRPr>
                    </a:p>
                    <a:p>
                      <a:pPr marL="342900" lvl="0" indent="-342900">
                        <a:lnSpc>
                          <a:spcPct val="115000"/>
                        </a:lnSpc>
                        <a:spcAft>
                          <a:spcPts val="0"/>
                        </a:spcAft>
                        <a:buFont typeface="Symbol"/>
                        <a:buChar char=""/>
                      </a:pPr>
                      <a:r>
                        <a:rPr lang="en-GB" sz="850" dirty="0">
                          <a:solidFill>
                            <a:srgbClr val="000000"/>
                          </a:solidFill>
                          <a:effectLst/>
                          <a:latin typeface="Ebrima"/>
                          <a:ea typeface="Times New Roman"/>
                          <a:cs typeface="Calibri"/>
                        </a:rPr>
                        <a:t>High use of smartphones</a:t>
                      </a:r>
                      <a:endParaRPr lang="en-GB" sz="850" dirty="0">
                        <a:solidFill>
                          <a:srgbClr val="808080"/>
                        </a:solidFill>
                        <a:effectLst/>
                        <a:latin typeface="Calibri"/>
                        <a:ea typeface="Calibri"/>
                        <a:cs typeface="Times New Roman"/>
                      </a:endParaRPr>
                    </a:p>
                  </a:txBody>
                  <a:tcPr marL="50538" marR="50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36" name="Picture 77" descr="Descriptio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229" y="1243876"/>
            <a:ext cx="1305632" cy="7668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90" descr="Description: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229" y="2289453"/>
            <a:ext cx="1305632" cy="766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91" descr="Description: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4229" y="3238079"/>
            <a:ext cx="1305632" cy="766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2" descr="Description: imag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0183" y="4147202"/>
            <a:ext cx="1306800" cy="766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93" descr="Description: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9178" y="5050344"/>
            <a:ext cx="1307805" cy="76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313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352033"/>
            <a:ext cx="8229600" cy="720000"/>
          </a:xfrm>
        </p:spPr>
        <p:txBody>
          <a:bodyPr/>
          <a:lstStyle/>
          <a:p>
            <a:pPr eaLnBrk="1" hangingPunct="1"/>
            <a:r>
              <a:rPr lang="en-US" sz="3600" b="1" dirty="0" smtClean="0">
                <a:solidFill>
                  <a:srgbClr val="0070C0"/>
                </a:solidFill>
                <a:latin typeface="Microsoft YaHei UI" pitchFamily="34" charset="-122"/>
                <a:ea typeface="Microsoft YaHei UI" pitchFamily="34" charset="-122"/>
              </a:rPr>
              <a:t>Household </a:t>
            </a:r>
            <a:r>
              <a:rPr lang="en-US" sz="3600" b="1" dirty="0" smtClean="0">
                <a:solidFill>
                  <a:schemeClr val="accent6"/>
                </a:solidFill>
                <a:latin typeface="Microsoft YaHei UI" pitchFamily="34" charset="-122"/>
                <a:ea typeface="Microsoft YaHei UI" pitchFamily="34" charset="-122"/>
              </a:rPr>
              <a:t>– Tenure</a:t>
            </a:r>
            <a:endParaRPr lang="en-US" sz="36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2211038803"/>
              </p:ext>
            </p:extLst>
          </p:nvPr>
        </p:nvGraphicFramePr>
        <p:xfrm>
          <a:off x="0" y="965396"/>
          <a:ext cx="9144000" cy="1000152"/>
        </p:xfrm>
        <a:graphic>
          <a:graphicData uri="http://schemas.openxmlformats.org/drawingml/2006/table">
            <a:tbl>
              <a:tblPr firstRow="1" bandRow="1">
                <a:tableStyleId>{3B4B98B0-60AC-42C2-AFA5-B58CD77FA1E5}</a:tableStyleId>
              </a:tblPr>
              <a:tblGrid>
                <a:gridCol w="9144000"/>
              </a:tblGrid>
              <a:tr h="1000152">
                <a:tc>
                  <a:txBody>
                    <a:bodyPr/>
                    <a:lstStyle/>
                    <a:p>
                      <a:pPr algn="ctr"/>
                      <a:r>
                        <a:rPr lang="en-GB" sz="2800" b="1" dirty="0" smtClean="0">
                          <a:solidFill>
                            <a:schemeClr val="tx2"/>
                          </a:solidFill>
                        </a:rPr>
                        <a:t>73%</a:t>
                      </a:r>
                      <a:r>
                        <a:rPr lang="en-GB" sz="2400" b="0" dirty="0" smtClean="0"/>
                        <a:t> of the population in Havering are home owners. </a:t>
                      </a:r>
                    </a:p>
                    <a:p>
                      <a:pPr algn="ctr"/>
                      <a:r>
                        <a:rPr lang="en-GB" sz="2400" b="0" dirty="0" smtClean="0"/>
                        <a:t>This is </a:t>
                      </a:r>
                      <a:r>
                        <a:rPr lang="en-GB" sz="2800" b="1" dirty="0" smtClean="0">
                          <a:solidFill>
                            <a:schemeClr val="tx2"/>
                          </a:solidFill>
                        </a:rPr>
                        <a:t>one of the highest </a:t>
                      </a:r>
                      <a:r>
                        <a:rPr lang="en-GB" sz="2400" b="0" dirty="0" smtClean="0"/>
                        <a:t>proportions across London boroughs</a:t>
                      </a:r>
                      <a:endParaRPr lang="en-GB" sz="2400" b="0" dirty="0"/>
                    </a:p>
                  </a:txBody>
                  <a:tcPr anchor="ctr"/>
                </a:tc>
              </a:tr>
            </a:tbl>
          </a:graphicData>
        </a:graphic>
      </p:graphicFrame>
      <p:sp>
        <p:nvSpPr>
          <p:cNvPr id="10" name="TextBox 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1" name="TextBox 10"/>
          <p:cNvSpPr txBox="1"/>
          <p:nvPr/>
        </p:nvSpPr>
        <p:spPr>
          <a:xfrm>
            <a:off x="0" y="6416959"/>
            <a:ext cx="3981450" cy="461665"/>
          </a:xfrm>
          <a:prstGeom prst="rect">
            <a:avLst/>
          </a:prstGeom>
          <a:noFill/>
        </p:spPr>
        <p:txBody>
          <a:bodyPr wrap="square" rtlCol="0">
            <a:spAutoFit/>
          </a:bodyPr>
          <a:lstStyle/>
          <a:p>
            <a:r>
              <a:rPr lang="en-GB" sz="1200" dirty="0" smtClean="0"/>
              <a:t>Dataset: Integrated Household Survey, 2015 </a:t>
            </a:r>
          </a:p>
          <a:p>
            <a:r>
              <a:rPr lang="en-GB" sz="1200" dirty="0" smtClean="0"/>
              <a:t>Data Source: Office for National Statistics (ONS)</a:t>
            </a:r>
            <a:endParaRPr lang="en-GB" sz="1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9285" y="2034560"/>
            <a:ext cx="5409486" cy="397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32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14300" y="526211"/>
            <a:ext cx="3495674" cy="1285336"/>
          </a:xfrm>
        </p:spPr>
        <p:txBody>
          <a:bodyPr/>
          <a:lstStyle/>
          <a:p>
            <a:pPr algn="l" eaLnBrk="1" hangingPunct="1"/>
            <a:r>
              <a:rPr lang="en-US" sz="3600" b="1" dirty="0" smtClean="0">
                <a:solidFill>
                  <a:srgbClr val="0070C0"/>
                </a:solidFill>
                <a:latin typeface="Microsoft YaHei UI" pitchFamily="34" charset="-122"/>
                <a:ea typeface="Microsoft YaHei UI" pitchFamily="34" charset="-122"/>
              </a:rPr>
              <a:t>Household </a:t>
            </a:r>
            <a:r>
              <a:rPr lang="en-US" sz="3600" b="1" dirty="0" smtClean="0">
                <a:solidFill>
                  <a:schemeClr val="accent6"/>
                </a:solidFill>
                <a:latin typeface="Microsoft YaHei UI" pitchFamily="34" charset="-122"/>
                <a:ea typeface="Microsoft YaHei UI" pitchFamily="34" charset="-122"/>
              </a:rPr>
              <a:t>– Homelessness</a:t>
            </a:r>
            <a:endParaRPr lang="en-US" sz="36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2881791102"/>
              </p:ext>
            </p:extLst>
          </p:nvPr>
        </p:nvGraphicFramePr>
        <p:xfrm>
          <a:off x="3724275" y="444836"/>
          <a:ext cx="5356351" cy="1264693"/>
        </p:xfrm>
        <a:graphic>
          <a:graphicData uri="http://schemas.openxmlformats.org/drawingml/2006/table">
            <a:tbl>
              <a:tblPr firstRow="1" bandRow="1">
                <a:tableStyleId>{3B4B98B0-60AC-42C2-AFA5-B58CD77FA1E5}</a:tableStyleId>
              </a:tblPr>
              <a:tblGrid>
                <a:gridCol w="5356351"/>
              </a:tblGrid>
              <a:tr h="1264693">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2200" b="0" kern="1200" dirty="0" smtClean="0">
                          <a:solidFill>
                            <a:schemeClr val="tx1"/>
                          </a:solidFill>
                          <a:latin typeface="+mn-lt"/>
                          <a:ea typeface="+mn-ea"/>
                          <a:cs typeface="+mn-cs"/>
                        </a:rPr>
                        <a:t>Rate of homeless households in temporary accommodation in Havering is </a:t>
                      </a:r>
                      <a:r>
                        <a:rPr lang="en-GB" sz="2200" b="1" kern="1200" dirty="0" smtClean="0">
                          <a:solidFill>
                            <a:schemeClr val="tx2"/>
                          </a:solidFill>
                          <a:latin typeface="+mn-lt"/>
                          <a:ea typeface="+mn-ea"/>
                          <a:cs typeface="+mn-cs"/>
                        </a:rPr>
                        <a:t>7.2 </a:t>
                      </a:r>
                      <a:r>
                        <a:rPr lang="en-GB" sz="2200" b="1" kern="1200" dirty="0" smtClean="0">
                          <a:solidFill>
                            <a:schemeClr val="tx2"/>
                          </a:solidFill>
                          <a:latin typeface="+mn-lt"/>
                          <a:ea typeface="+mn-ea"/>
                          <a:cs typeface="+mn-cs"/>
                        </a:rPr>
                        <a:t>per 1,000</a:t>
                      </a:r>
                      <a:r>
                        <a:rPr lang="en-GB" sz="2200" b="0" kern="1200" dirty="0" smtClean="0">
                          <a:solidFill>
                            <a:schemeClr val="tx1"/>
                          </a:solidFill>
                          <a:latin typeface="+mn-lt"/>
                          <a:ea typeface="+mn-ea"/>
                          <a:cs typeface="+mn-cs"/>
                        </a:rPr>
                        <a:t>, lower than London but higher than England</a:t>
                      </a:r>
                    </a:p>
                  </a:txBody>
                  <a:tcPr anchor="ctr"/>
                </a:tc>
              </a:tr>
            </a:tbl>
          </a:graphicData>
        </a:graphic>
      </p:graphicFrame>
      <p:sp>
        <p:nvSpPr>
          <p:cNvPr id="3" name="TextBox 2"/>
          <p:cNvSpPr txBox="1"/>
          <p:nvPr/>
        </p:nvSpPr>
        <p:spPr>
          <a:xfrm>
            <a:off x="0" y="6396335"/>
            <a:ext cx="3724275" cy="461665"/>
          </a:xfrm>
          <a:prstGeom prst="rect">
            <a:avLst/>
          </a:prstGeom>
          <a:noFill/>
        </p:spPr>
        <p:txBody>
          <a:bodyPr wrap="square" rtlCol="0">
            <a:spAutoFit/>
          </a:bodyPr>
          <a:lstStyle/>
          <a:p>
            <a:r>
              <a:rPr lang="en-GB" sz="1200" dirty="0" smtClean="0"/>
              <a:t>Dataset:  Public Health Outcomes Framework (1.15ii)</a:t>
            </a:r>
          </a:p>
          <a:p>
            <a:r>
              <a:rPr lang="en-GB" sz="1200" dirty="0" smtClean="0"/>
              <a:t>Data Source: Public Health England</a:t>
            </a:r>
            <a:endParaRPr lang="en-GB" sz="1200" dirty="0"/>
          </a:p>
        </p:txBody>
      </p:sp>
      <p:sp>
        <p:nvSpPr>
          <p:cNvPr id="11" name="TextBox 10"/>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graphicFrame>
        <p:nvGraphicFramePr>
          <p:cNvPr id="10" name="Table 9"/>
          <p:cNvGraphicFramePr>
            <a:graphicFrameLocks noGrp="1"/>
          </p:cNvGraphicFramePr>
          <p:nvPr>
            <p:extLst>
              <p:ext uri="{D42A27DB-BD31-4B8C-83A1-F6EECF244321}">
                <p14:modId xmlns:p14="http://schemas.microsoft.com/office/powerpoint/2010/main" val="552302314"/>
              </p:ext>
            </p:extLst>
          </p:nvPr>
        </p:nvGraphicFramePr>
        <p:xfrm>
          <a:off x="6765076" y="1834370"/>
          <a:ext cx="2248644" cy="3749040"/>
        </p:xfrm>
        <a:graphic>
          <a:graphicData uri="http://schemas.openxmlformats.org/drawingml/2006/table">
            <a:tbl>
              <a:tblPr firstRow="1" bandRow="1">
                <a:tableStyleId>{3B4B98B0-60AC-42C2-AFA5-B58CD77FA1E5}</a:tableStyleId>
              </a:tblPr>
              <a:tblGrid>
                <a:gridCol w="2248644"/>
              </a:tblGrid>
              <a:tr h="34480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b="0" kern="1200" dirty="0" smtClean="0">
                          <a:solidFill>
                            <a:schemeClr val="tx1"/>
                          </a:solidFill>
                          <a:latin typeface="+mn-lt"/>
                          <a:ea typeface="+mn-ea"/>
                          <a:cs typeface="+mn-cs"/>
                        </a:rPr>
                        <a:t>Also in the highest quartile when compared to other across other</a:t>
                      </a:r>
                      <a:r>
                        <a:rPr lang="en-GB" sz="2400" b="1" kern="1200" dirty="0" smtClean="0">
                          <a:solidFill>
                            <a:schemeClr val="tx2"/>
                          </a:solidFill>
                          <a:latin typeface="+mn-lt"/>
                          <a:ea typeface="+mn-ea"/>
                          <a:cs typeface="+mn-cs"/>
                        </a:rPr>
                        <a:t> </a:t>
                      </a:r>
                      <a:r>
                        <a:rPr lang="en-GB" sz="2400" b="0" kern="1200" dirty="0" smtClean="0">
                          <a:solidFill>
                            <a:schemeClr val="tx1"/>
                          </a:solidFill>
                          <a:latin typeface="+mn-lt"/>
                          <a:ea typeface="+mn-ea"/>
                          <a:cs typeface="+mn-cs"/>
                        </a:rPr>
                        <a:t>local authorities in</a:t>
                      </a:r>
                      <a:r>
                        <a:rPr lang="en-GB" sz="2400" b="0" kern="1200" baseline="0" dirty="0" smtClean="0">
                          <a:solidFill>
                            <a:schemeClr val="tx1"/>
                          </a:solidFill>
                          <a:latin typeface="+mn-lt"/>
                          <a:ea typeface="+mn-ea"/>
                          <a:cs typeface="+mn-cs"/>
                        </a:rPr>
                        <a:t> </a:t>
                      </a:r>
                      <a:r>
                        <a:rPr lang="en-GB" sz="2400" b="0" kern="1200" dirty="0" smtClean="0">
                          <a:solidFill>
                            <a:schemeClr val="tx1"/>
                          </a:solidFill>
                          <a:latin typeface="+mn-lt"/>
                          <a:ea typeface="+mn-ea"/>
                          <a:cs typeface="+mn-cs"/>
                        </a:rPr>
                        <a:t> similar deprivation decile </a:t>
                      </a:r>
                      <a:r>
                        <a:rPr lang="en-GB" sz="2400" b="0" kern="1200" dirty="0" smtClean="0">
                          <a:solidFill>
                            <a:schemeClr val="tx1"/>
                          </a:solidFill>
                          <a:latin typeface="+mn-lt"/>
                          <a:ea typeface="+mn-ea"/>
                          <a:cs typeface="+mn-cs"/>
                        </a:rPr>
                        <a:t>(3</a:t>
                      </a:r>
                      <a:r>
                        <a:rPr lang="en-GB" sz="2400" b="0" kern="1200" baseline="30000" dirty="0" smtClean="0">
                          <a:solidFill>
                            <a:schemeClr val="tx1"/>
                          </a:solidFill>
                          <a:latin typeface="+mn-lt"/>
                          <a:ea typeface="+mn-ea"/>
                          <a:cs typeface="+mn-cs"/>
                        </a:rPr>
                        <a:t>rd</a:t>
                      </a:r>
                      <a:r>
                        <a:rPr lang="en-GB" sz="2400" b="0" kern="1200" dirty="0" smtClean="0">
                          <a:solidFill>
                            <a:schemeClr val="tx1"/>
                          </a:solidFill>
                          <a:latin typeface="+mn-lt"/>
                          <a:ea typeface="+mn-ea"/>
                          <a:cs typeface="+mn-cs"/>
                        </a:rPr>
                        <a:t> less </a:t>
                      </a:r>
                      <a:r>
                        <a:rPr lang="en-GB" sz="2400" b="0" kern="1200" dirty="0" smtClean="0">
                          <a:solidFill>
                            <a:schemeClr val="tx1"/>
                          </a:solidFill>
                          <a:latin typeface="+mn-lt"/>
                          <a:ea typeface="+mn-ea"/>
                          <a:cs typeface="+mn-cs"/>
                        </a:rPr>
                        <a:t>deprived)</a:t>
                      </a:r>
                    </a:p>
                  </a:txBody>
                  <a:tcPr anchor="ctr"/>
                </a:tc>
              </a:tr>
            </a:tbl>
          </a:graphicData>
        </a:graphic>
      </p:graphicFrame>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744219" y="1709529"/>
            <a:ext cx="5731510" cy="3833495"/>
          </a:xfrm>
          <a:prstGeom prst="rect">
            <a:avLst/>
          </a:prstGeom>
          <a:noFill/>
          <a:ln>
            <a:noFill/>
          </a:ln>
        </p:spPr>
      </p:pic>
    </p:spTree>
    <p:extLst>
      <p:ext uri="{BB962C8B-B14F-4D97-AF65-F5344CB8AC3E}">
        <p14:creationId xmlns:p14="http://schemas.microsoft.com/office/powerpoint/2010/main" val="728337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4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0" y="355637"/>
            <a:ext cx="9144000" cy="720000"/>
          </a:xfrm>
        </p:spPr>
        <p:txBody>
          <a:bodyPr/>
          <a:lstStyle/>
          <a:p>
            <a:pPr eaLnBrk="1" hangingPunct="1"/>
            <a:r>
              <a:rPr lang="en-US" sz="4000" b="1" dirty="0" smtClean="0">
                <a:solidFill>
                  <a:srgbClr val="0070C0"/>
                </a:solidFill>
                <a:latin typeface="Microsoft YaHei UI" pitchFamily="34" charset="-122"/>
                <a:ea typeface="Microsoft YaHei UI" pitchFamily="34" charset="-122"/>
              </a:rPr>
              <a:t>Household </a:t>
            </a:r>
            <a:r>
              <a:rPr lang="en-US" sz="4000" b="1" dirty="0" smtClean="0">
                <a:solidFill>
                  <a:schemeClr val="accent6"/>
                </a:solidFill>
                <a:latin typeface="Microsoft YaHei UI" pitchFamily="34" charset="-122"/>
                <a:ea typeface="Microsoft YaHei UI" pitchFamily="34" charset="-122"/>
              </a:rPr>
              <a:t>– Short-term Migration</a:t>
            </a:r>
            <a:endParaRPr lang="en-US" sz="4000" b="1" dirty="0">
              <a:solidFill>
                <a:schemeClr val="accent6"/>
              </a:solidFill>
              <a:latin typeface="Microsoft YaHei UI" pitchFamily="34" charset="-122"/>
              <a:ea typeface="Microsoft YaHei UI" pitchFamily="34" charset="-122"/>
            </a:endParaRPr>
          </a:p>
        </p:txBody>
      </p:sp>
      <p:graphicFrame>
        <p:nvGraphicFramePr>
          <p:cNvPr id="11" name="Table 10"/>
          <p:cNvGraphicFramePr>
            <a:graphicFrameLocks noGrp="1"/>
          </p:cNvGraphicFramePr>
          <p:nvPr>
            <p:extLst>
              <p:ext uri="{D42A27DB-BD31-4B8C-83A1-F6EECF244321}">
                <p14:modId xmlns:p14="http://schemas.microsoft.com/office/powerpoint/2010/main" val="2678305900"/>
              </p:ext>
            </p:extLst>
          </p:nvPr>
        </p:nvGraphicFramePr>
        <p:xfrm>
          <a:off x="0" y="1075849"/>
          <a:ext cx="9144000" cy="1310640"/>
        </p:xfrm>
        <a:graphic>
          <a:graphicData uri="http://schemas.openxmlformats.org/drawingml/2006/table">
            <a:tbl>
              <a:tblPr firstRow="1" bandRow="1">
                <a:tableStyleId>{5940675A-B579-460E-94D1-54222C63F5DA}</a:tableStyleId>
              </a:tblPr>
              <a:tblGrid>
                <a:gridCol w="9144000"/>
              </a:tblGrid>
              <a:tr h="934826">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2400" kern="1200" dirty="0" smtClean="0">
                          <a:solidFill>
                            <a:schemeClr val="tx1"/>
                          </a:solidFill>
                          <a:effectLst/>
                          <a:latin typeface="+mn-lt"/>
                          <a:ea typeface="+mn-ea"/>
                          <a:cs typeface="+mn-cs"/>
                        </a:rPr>
                        <a:t>Rate of short-term international migrants is </a:t>
                      </a:r>
                      <a:r>
                        <a:rPr lang="en-GB" sz="2800" b="1" kern="1200" dirty="0" smtClean="0">
                          <a:solidFill>
                            <a:schemeClr val="tx2"/>
                          </a:solidFill>
                          <a:effectLst/>
                          <a:latin typeface="+mn-lt"/>
                          <a:ea typeface="+mn-ea"/>
                          <a:cs typeface="+mn-cs"/>
                        </a:rPr>
                        <a:t>142 </a:t>
                      </a:r>
                      <a:r>
                        <a:rPr lang="en-GB" sz="2800" b="1" kern="1200" dirty="0" smtClean="0">
                          <a:solidFill>
                            <a:schemeClr val="tx2"/>
                          </a:solidFill>
                          <a:effectLst/>
                          <a:latin typeface="+mn-lt"/>
                          <a:ea typeface="+mn-ea"/>
                          <a:cs typeface="+mn-cs"/>
                        </a:rPr>
                        <a:t>per 100,000 population </a:t>
                      </a:r>
                      <a:r>
                        <a:rPr lang="en-GB" sz="2400" kern="1200" dirty="0" smtClean="0">
                          <a:solidFill>
                            <a:schemeClr val="tx1"/>
                          </a:solidFill>
                          <a:effectLst/>
                          <a:latin typeface="+mn-lt"/>
                          <a:ea typeface="+mn-ea"/>
                          <a:cs typeface="+mn-cs"/>
                        </a:rPr>
                        <a:t>(2nd lowest </a:t>
                      </a:r>
                      <a:r>
                        <a:rPr lang="en-GB" sz="2400" kern="1200" dirty="0" smtClean="0">
                          <a:solidFill>
                            <a:schemeClr val="tx1"/>
                          </a:solidFill>
                          <a:effectLst/>
                          <a:latin typeface="+mn-lt"/>
                          <a:ea typeface="+mn-ea"/>
                          <a:cs typeface="+mn-cs"/>
                        </a:rPr>
                        <a:t>in London and </a:t>
                      </a:r>
                      <a:r>
                        <a:rPr lang="en-GB" sz="2400" b="0" kern="1200" dirty="0" smtClean="0">
                          <a:solidFill>
                            <a:schemeClr val="tx1"/>
                          </a:solidFill>
                          <a:effectLst/>
                          <a:latin typeface="+mn-lt"/>
                          <a:ea typeface="+mn-ea"/>
                          <a:cs typeface="+mn-cs"/>
                        </a:rPr>
                        <a:t>significantly lower</a:t>
                      </a:r>
                      <a:r>
                        <a:rPr lang="en-GB" sz="2800" b="1" kern="1200" dirty="0" smtClean="0">
                          <a:solidFill>
                            <a:schemeClr val="tx2"/>
                          </a:solidFill>
                          <a:effectLst/>
                          <a:latin typeface="+mn-lt"/>
                          <a:ea typeface="+mn-ea"/>
                          <a:cs typeface="+mn-cs"/>
                        </a:rPr>
                        <a:t> </a:t>
                      </a:r>
                      <a:r>
                        <a:rPr lang="en-GB" sz="2400" kern="1200" dirty="0" smtClean="0">
                          <a:solidFill>
                            <a:schemeClr val="tx1"/>
                          </a:solidFill>
                          <a:effectLst/>
                          <a:latin typeface="+mn-lt"/>
                          <a:ea typeface="+mn-ea"/>
                          <a:cs typeface="+mn-cs"/>
                        </a:rPr>
                        <a:t>than England) </a:t>
                      </a:r>
                      <a:endParaRPr lang="en-GB" sz="24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sp>
        <p:nvSpPr>
          <p:cNvPr id="9" name="TextBox 8"/>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0" name="TextBox 9"/>
          <p:cNvSpPr txBox="1"/>
          <p:nvPr/>
        </p:nvSpPr>
        <p:spPr>
          <a:xfrm>
            <a:off x="0" y="6416959"/>
            <a:ext cx="6201624" cy="461665"/>
          </a:xfrm>
          <a:prstGeom prst="rect">
            <a:avLst/>
          </a:prstGeom>
          <a:noFill/>
        </p:spPr>
        <p:txBody>
          <a:bodyPr wrap="square" rtlCol="0">
            <a:spAutoFit/>
          </a:bodyPr>
          <a:lstStyle/>
          <a:p>
            <a:r>
              <a:rPr lang="en-GB" sz="1200" dirty="0" smtClean="0"/>
              <a:t>Dataset: Short-term </a:t>
            </a:r>
            <a:r>
              <a:rPr lang="en-GB" sz="1200" dirty="0"/>
              <a:t>International Migration Annual </a:t>
            </a:r>
            <a:r>
              <a:rPr lang="en-GB" sz="1200" dirty="0" smtClean="0"/>
              <a:t>Report – Year ending mid-2014 estimates </a:t>
            </a:r>
          </a:p>
          <a:p>
            <a:r>
              <a:rPr lang="en-GB" sz="1200" dirty="0" smtClean="0"/>
              <a:t>Data Source: Office for National Statistics (ONS)</a:t>
            </a:r>
            <a:endParaRPr lang="en-GB" sz="1200"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706245" y="2386489"/>
            <a:ext cx="5731510" cy="3402330"/>
          </a:xfrm>
          <a:prstGeom prst="rect">
            <a:avLst/>
          </a:prstGeom>
          <a:noFill/>
          <a:ln>
            <a:noFill/>
          </a:ln>
        </p:spPr>
      </p:pic>
    </p:spTree>
    <p:extLst>
      <p:ext uri="{BB962C8B-B14F-4D97-AF65-F5344CB8AC3E}">
        <p14:creationId xmlns:p14="http://schemas.microsoft.com/office/powerpoint/2010/main" val="3001292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73132" y="965717"/>
            <a:ext cx="8957819" cy="2006353"/>
            <a:chOff x="73132" y="1391230"/>
            <a:chExt cx="8957819" cy="2006353"/>
          </a:xfrm>
        </p:grpSpPr>
        <p:sp>
          <p:nvSpPr>
            <p:cNvPr id="4" name="Oval 3"/>
            <p:cNvSpPr/>
            <p:nvPr/>
          </p:nvSpPr>
          <p:spPr>
            <a:xfrm>
              <a:off x="73132"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GEOGRAPHIC</a:t>
              </a:r>
            </a:p>
            <a:p>
              <a:pPr algn="ctr"/>
              <a:r>
                <a:rPr lang="en-GB" sz="1600" b="1" dirty="0" smtClean="0"/>
                <a:t>PROFILE</a:t>
              </a:r>
            </a:p>
          </p:txBody>
        </p:sp>
        <p:sp>
          <p:nvSpPr>
            <p:cNvPr id="7" name="Oval 6"/>
            <p:cNvSpPr/>
            <p:nvPr/>
          </p:nvSpPr>
          <p:spPr>
            <a:xfrm>
              <a:off x="2416220"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POPULATION</a:t>
              </a:r>
            </a:p>
            <a:p>
              <a:pPr algn="ctr"/>
              <a:r>
                <a:rPr lang="en-GB" sz="1600" b="1" dirty="0" smtClean="0"/>
                <a:t>PROFILE</a:t>
              </a:r>
            </a:p>
          </p:txBody>
        </p:sp>
        <p:sp>
          <p:nvSpPr>
            <p:cNvPr id="8" name="Oval 7"/>
            <p:cNvSpPr/>
            <p:nvPr/>
          </p:nvSpPr>
          <p:spPr>
            <a:xfrm>
              <a:off x="4706660"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HOUSEHOLD</a:t>
              </a:r>
            </a:p>
            <a:p>
              <a:pPr algn="ctr"/>
              <a:r>
                <a:rPr lang="en-GB" sz="1600" b="1" dirty="0" smtClean="0"/>
                <a:t>PROFILE</a:t>
              </a:r>
            </a:p>
          </p:txBody>
        </p:sp>
        <p:sp>
          <p:nvSpPr>
            <p:cNvPr id="9" name="Oval 8"/>
            <p:cNvSpPr/>
            <p:nvPr/>
          </p:nvSpPr>
          <p:spPr>
            <a:xfrm>
              <a:off x="7024598"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ECONOMIC</a:t>
              </a:r>
            </a:p>
            <a:p>
              <a:pPr algn="ctr"/>
              <a:r>
                <a:rPr lang="en-GB" sz="1600" b="1" dirty="0" smtClean="0"/>
                <a:t>PROFILE</a:t>
              </a:r>
            </a:p>
          </p:txBody>
        </p:sp>
        <p:cxnSp>
          <p:nvCxnSpPr>
            <p:cNvPr id="11" name="Straight Connector 10"/>
            <p:cNvCxnSpPr>
              <a:stCxn id="4" idx="5"/>
              <a:endCxn id="7" idx="1"/>
            </p:cNvCxnSpPr>
            <p:nvPr/>
          </p:nvCxnSpPr>
          <p:spPr>
            <a:xfrm flipV="1">
              <a:off x="1785661" y="1685054"/>
              <a:ext cx="924383" cy="1418705"/>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5"/>
              <a:endCxn id="8" idx="1"/>
            </p:cNvCxnSpPr>
            <p:nvPr/>
          </p:nvCxnSpPr>
          <p:spPr>
            <a:xfrm flipV="1">
              <a:off x="4128749" y="1685054"/>
              <a:ext cx="871735" cy="1418705"/>
            </a:xfrm>
            <a:prstGeom prst="line">
              <a:avLst/>
            </a:prstGeom>
            <a:ln w="190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5"/>
              <a:endCxn id="9" idx="1"/>
            </p:cNvCxnSpPr>
            <p:nvPr/>
          </p:nvCxnSpPr>
          <p:spPr>
            <a:xfrm flipV="1">
              <a:off x="6419189" y="1685054"/>
              <a:ext cx="899233" cy="1418705"/>
            </a:xfrm>
            <a:prstGeom prst="line">
              <a:avLst/>
            </a:prstGeom>
            <a:ln w="190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graphicFrame>
        <p:nvGraphicFramePr>
          <p:cNvPr id="20" name="Table 19"/>
          <p:cNvGraphicFramePr>
            <a:graphicFrameLocks noGrp="1"/>
          </p:cNvGraphicFramePr>
          <p:nvPr>
            <p:extLst>
              <p:ext uri="{D42A27DB-BD31-4B8C-83A1-F6EECF244321}">
                <p14:modId xmlns:p14="http://schemas.microsoft.com/office/powerpoint/2010/main" val="1441873994"/>
              </p:ext>
            </p:extLst>
          </p:nvPr>
        </p:nvGraphicFramePr>
        <p:xfrm>
          <a:off x="4612112" y="3103631"/>
          <a:ext cx="2458808" cy="2529840"/>
        </p:xfrm>
        <a:graphic>
          <a:graphicData uri="http://schemas.openxmlformats.org/drawingml/2006/table">
            <a:tbl>
              <a:tblPr firstRow="1" bandRow="1">
                <a:tableStyleId>{3B4B98B0-60AC-42C2-AFA5-B58CD77FA1E5}</a:tableStyleId>
              </a:tblPr>
              <a:tblGrid>
                <a:gridCol w="2458808"/>
              </a:tblGrid>
              <a:tr h="16485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Household size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Mosaic groups</a:t>
                      </a:r>
                    </a:p>
                    <a:p>
                      <a:r>
                        <a:rPr lang="en-GB" sz="2000" b="0" dirty="0" smtClean="0">
                          <a:solidFill>
                            <a:schemeClr val="bg1">
                              <a:lumMod val="75000"/>
                            </a:schemeClr>
                          </a:solidFill>
                        </a:rPr>
                        <a:t>- Housing tenure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Housing conditions</a:t>
                      </a:r>
                    </a:p>
                    <a:p>
                      <a:r>
                        <a:rPr lang="en-GB" sz="2000" b="0" dirty="0" smtClean="0">
                          <a:solidFill>
                            <a:schemeClr val="bg1">
                              <a:lumMod val="75000"/>
                            </a:schemeClr>
                          </a:solidFill>
                        </a:rPr>
                        <a:t>- Homelessness</a:t>
                      </a:r>
                    </a:p>
                    <a:p>
                      <a:r>
                        <a:rPr lang="en-GB" sz="2000" b="0" dirty="0" smtClean="0">
                          <a:solidFill>
                            <a:schemeClr val="bg1">
                              <a:lumMod val="75000"/>
                            </a:schemeClr>
                          </a:solidFill>
                        </a:rPr>
                        <a:t>- Short term migrants</a:t>
                      </a:r>
                    </a:p>
                    <a:p>
                      <a:r>
                        <a:rPr lang="en-GB" sz="2000" b="0" dirty="0" smtClean="0">
                          <a:solidFill>
                            <a:schemeClr val="bg1">
                              <a:lumMod val="75000"/>
                            </a:schemeClr>
                          </a:solidFill>
                        </a:rPr>
                        <a:t>- Traveller population</a:t>
                      </a:r>
                    </a:p>
                    <a:p>
                      <a:r>
                        <a:rPr lang="en-GB" sz="2000" b="0" dirty="0" smtClean="0">
                          <a:solidFill>
                            <a:schemeClr val="bg1">
                              <a:lumMod val="75000"/>
                            </a:schemeClr>
                          </a:solidFill>
                        </a:rPr>
                        <a:t>- Social isolation</a:t>
                      </a:r>
                      <a:endParaRPr lang="en-GB" sz="2000" b="0" dirty="0">
                        <a:solidFill>
                          <a:schemeClr val="bg1">
                            <a:lumMod val="75000"/>
                          </a:schemeClr>
                        </a:solidFill>
                      </a:endParaRPr>
                    </a:p>
                  </a:txBody>
                  <a:tcPr anchor="ct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183561675"/>
              </p:ext>
            </p:extLst>
          </p:nvPr>
        </p:nvGraphicFramePr>
        <p:xfrm>
          <a:off x="7196904" y="3103631"/>
          <a:ext cx="1834047" cy="1920240"/>
        </p:xfrm>
        <a:graphic>
          <a:graphicData uri="http://schemas.openxmlformats.org/drawingml/2006/table">
            <a:tbl>
              <a:tblPr firstRow="1" bandRow="1">
                <a:tableStyleId>{3B4B98B0-60AC-42C2-AFA5-B58CD77FA1E5}</a:tableStyleId>
              </a:tblPr>
              <a:tblGrid>
                <a:gridCol w="1834047"/>
              </a:tblGrid>
              <a:tr h="1648535">
                <a:tc>
                  <a:txBody>
                    <a:bodyPr/>
                    <a:lstStyle/>
                    <a:p>
                      <a:r>
                        <a:rPr lang="en-GB" sz="2000" b="0" dirty="0" smtClean="0">
                          <a:solidFill>
                            <a:srgbClr val="00B0F0"/>
                          </a:solidFill>
                        </a:rPr>
                        <a:t>- Income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rgbClr val="00B0F0"/>
                          </a:solidFill>
                        </a:rPr>
                        <a:t>- Car ownership</a:t>
                      </a:r>
                    </a:p>
                    <a:p>
                      <a:r>
                        <a:rPr lang="en-GB" sz="2000" b="0" dirty="0" smtClean="0">
                          <a:solidFill>
                            <a:srgbClr val="00B0F0"/>
                          </a:solidFill>
                        </a:rPr>
                        <a:t>- Child poverty</a:t>
                      </a:r>
                    </a:p>
                    <a:p>
                      <a:r>
                        <a:rPr lang="en-GB" sz="2000" b="0" dirty="0" smtClean="0">
                          <a:solidFill>
                            <a:srgbClr val="00B0F0"/>
                          </a:solidFill>
                        </a:rPr>
                        <a:t>- Employment and unemployment</a:t>
                      </a:r>
                      <a:endParaRPr lang="en-GB" sz="2000" b="0" dirty="0">
                        <a:solidFill>
                          <a:srgbClr val="00B0F0"/>
                        </a:solidFill>
                      </a:endParaRPr>
                    </a:p>
                  </a:txBody>
                  <a:tcPr anchor="ct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354459679"/>
              </p:ext>
            </p:extLst>
          </p:nvPr>
        </p:nvGraphicFramePr>
        <p:xfrm>
          <a:off x="105751" y="3116496"/>
          <a:ext cx="1737807" cy="1648535"/>
        </p:xfrm>
        <a:graphic>
          <a:graphicData uri="http://schemas.openxmlformats.org/drawingml/2006/table">
            <a:tbl>
              <a:tblPr firstRow="1" bandRow="1">
                <a:tableStyleId>{3B4B98B0-60AC-42C2-AFA5-B58CD77FA1E5}</a:tableStyleId>
              </a:tblPr>
              <a:tblGrid>
                <a:gridCol w="1737807"/>
              </a:tblGrid>
              <a:tr h="1648535">
                <a:tc>
                  <a:txBody>
                    <a:bodyPr/>
                    <a:lstStyle/>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Geographical location </a:t>
                      </a:r>
                    </a:p>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Havering as a place</a:t>
                      </a:r>
                    </a:p>
                    <a:p>
                      <a:pPr marL="0" indent="0" algn="l" defTabSz="457200" rtl="0" eaLnBrk="1" latinLnBrk="0" hangingPunct="1">
                        <a:buFontTx/>
                        <a:buNone/>
                      </a:pPr>
                      <a:r>
                        <a:rPr lang="en-GB" sz="2000" b="0" kern="1200" dirty="0" smtClean="0">
                          <a:solidFill>
                            <a:schemeClr val="bg1">
                              <a:lumMod val="75000"/>
                            </a:schemeClr>
                          </a:solidFill>
                          <a:latin typeface="+mn-lt"/>
                          <a:ea typeface="+mn-ea"/>
                          <a:cs typeface="+mn-cs"/>
                        </a:rPr>
                        <a:t>- Deprivation</a:t>
                      </a:r>
                    </a:p>
                  </a:txBody>
                  <a:tcPr anchor="ct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039820263"/>
              </p:ext>
            </p:extLst>
          </p:nvPr>
        </p:nvGraphicFramePr>
        <p:xfrm>
          <a:off x="1914808" y="3116496"/>
          <a:ext cx="2642546" cy="2529840"/>
        </p:xfrm>
        <a:graphic>
          <a:graphicData uri="http://schemas.openxmlformats.org/drawingml/2006/table">
            <a:tbl>
              <a:tblPr firstRow="1" bandRow="1">
                <a:tableStyleId>{3B4B98B0-60AC-42C2-AFA5-B58CD77FA1E5}</a:tableStyleId>
              </a:tblPr>
              <a:tblGrid>
                <a:gridCol w="2642546"/>
              </a:tblGrid>
              <a:tr h="1648535">
                <a:tc>
                  <a:txBody>
                    <a:bodyPr/>
                    <a:lstStyle/>
                    <a:p>
                      <a:r>
                        <a:rPr lang="en-GB" sz="2000" b="0" dirty="0" smtClean="0">
                          <a:solidFill>
                            <a:schemeClr val="bg1">
                              <a:lumMod val="75000"/>
                            </a:schemeClr>
                          </a:solidFill>
                        </a:rPr>
                        <a:t>- Size and structure</a:t>
                      </a:r>
                    </a:p>
                    <a:p>
                      <a:r>
                        <a:rPr lang="en-GB" sz="2000" b="0" dirty="0" smtClean="0">
                          <a:solidFill>
                            <a:schemeClr val="bg1">
                              <a:lumMod val="75000"/>
                            </a:schemeClr>
                          </a:solidFill>
                        </a:rPr>
                        <a:t>- Population change</a:t>
                      </a:r>
                    </a:p>
                    <a:p>
                      <a:r>
                        <a:rPr lang="en-GB" sz="2000" b="0" dirty="0" smtClean="0">
                          <a:solidFill>
                            <a:schemeClr val="bg1">
                              <a:lumMod val="75000"/>
                            </a:schemeClr>
                          </a:solidFill>
                        </a:rPr>
                        <a:t>- Ward level change</a:t>
                      </a:r>
                    </a:p>
                    <a:p>
                      <a:pPr marL="0" algn="l" defTabSz="457200" rtl="0" eaLnBrk="1" latinLnBrk="0" hangingPunct="1"/>
                      <a:r>
                        <a:rPr lang="en-GB" sz="2000" b="0" kern="1200" dirty="0" smtClean="0">
                          <a:solidFill>
                            <a:schemeClr val="bg1">
                              <a:lumMod val="75000"/>
                            </a:schemeClr>
                          </a:solidFill>
                          <a:latin typeface="+mn-lt"/>
                          <a:ea typeface="+mn-ea"/>
                          <a:cs typeface="+mn-cs"/>
                        </a:rPr>
                        <a:t>- Births and migration</a:t>
                      </a:r>
                    </a:p>
                    <a:p>
                      <a:pPr marL="0" algn="l" defTabSz="457200" rtl="0" eaLnBrk="1" latinLnBrk="0" hangingPunct="1"/>
                      <a:r>
                        <a:rPr lang="en-GB" sz="2000" b="0" kern="1200" dirty="0" smtClean="0">
                          <a:solidFill>
                            <a:schemeClr val="bg1">
                              <a:lumMod val="75000"/>
                            </a:schemeClr>
                          </a:solidFill>
                          <a:latin typeface="+mn-lt"/>
                          <a:ea typeface="+mn-ea"/>
                          <a:cs typeface="+mn-cs"/>
                        </a:rPr>
                        <a:t>- Projected change  </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Life expectancy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Ethnicity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Disabilities</a:t>
                      </a:r>
                      <a:endParaRPr lang="en-GB" sz="2000" b="0" kern="1200" dirty="0">
                        <a:solidFill>
                          <a:schemeClr val="bg1">
                            <a:lumMod val="75000"/>
                          </a:schemeClr>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3774791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4" y="-65456"/>
            <a:ext cx="9144000" cy="693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350246"/>
            <a:ext cx="8229600" cy="74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3" name="Title 2"/>
          <p:cNvSpPr>
            <a:spLocks noGrp="1"/>
          </p:cNvSpPr>
          <p:nvPr>
            <p:ph type="title"/>
          </p:nvPr>
        </p:nvSpPr>
        <p:spPr>
          <a:xfrm>
            <a:off x="457200" y="274638"/>
            <a:ext cx="8229600" cy="820917"/>
          </a:xfrm>
        </p:spPr>
        <p:txBody>
          <a:bodyPr/>
          <a:lstStyle/>
          <a:p>
            <a:r>
              <a:rPr lang="en-US" b="1" dirty="0" smtClean="0">
                <a:solidFill>
                  <a:srgbClr val="0070C0"/>
                </a:solidFill>
                <a:latin typeface="Microsoft YaHei UI" pitchFamily="34" charset="-122"/>
                <a:ea typeface="Microsoft YaHei UI" pitchFamily="34" charset="-122"/>
              </a:rPr>
              <a:t>Approach</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86567168"/>
              </p:ext>
            </p:extLst>
          </p:nvPr>
        </p:nvGraphicFramePr>
        <p:xfrm>
          <a:off x="213268" y="1070170"/>
          <a:ext cx="8706777" cy="4763921"/>
        </p:xfrm>
        <a:graphic>
          <a:graphicData uri="http://schemas.openxmlformats.org/drawingml/2006/table">
            <a:tbl>
              <a:tblPr firstRow="1" bandRow="1">
                <a:tableStyleId>{3B4B98B0-60AC-42C2-AFA5-B58CD77FA1E5}</a:tableStyleId>
              </a:tblPr>
              <a:tblGrid>
                <a:gridCol w="8706777"/>
              </a:tblGrid>
              <a:tr h="4763921">
                <a:tc>
                  <a:txBody>
                    <a:bodyPr/>
                    <a:lstStyle/>
                    <a:p>
                      <a:pPr marL="457200" indent="-457200">
                        <a:buFont typeface="Courier New" pitchFamily="49" charset="0"/>
                        <a:buChar char="o"/>
                      </a:pPr>
                      <a:r>
                        <a:rPr lang="en-GB" sz="2800" b="0" dirty="0" smtClean="0"/>
                        <a:t>A snapshot – concise and limited document size</a:t>
                      </a:r>
                    </a:p>
                    <a:p>
                      <a:pPr marL="457200" indent="-457200">
                        <a:buFont typeface="Courier New" pitchFamily="49" charset="0"/>
                        <a:buChar char="o"/>
                      </a:pPr>
                      <a:r>
                        <a:rPr lang="en-GB" sz="2800" b="0" dirty="0" smtClean="0"/>
                        <a:t>Readable and less technical</a:t>
                      </a:r>
                    </a:p>
                    <a:p>
                      <a:pPr marL="457200" indent="-457200">
                        <a:buFont typeface="Courier New" pitchFamily="49" charset="0"/>
                        <a:buChar char="o"/>
                      </a:pPr>
                      <a:r>
                        <a:rPr lang="en-GB" sz="2800" b="0" dirty="0" smtClean="0"/>
                        <a:t>Good visualisation of data, where appropriate</a:t>
                      </a:r>
                    </a:p>
                    <a:p>
                      <a:pPr marL="457200" indent="-457200">
                        <a:buFont typeface="Courier New" pitchFamily="49" charset="0"/>
                        <a:buChar char="o"/>
                      </a:pPr>
                      <a:r>
                        <a:rPr lang="en-GB" sz="2800" b="0" dirty="0" smtClean="0"/>
                        <a:t>Updatable with </a:t>
                      </a:r>
                      <a:r>
                        <a:rPr lang="en-GB" sz="2800" b="0" dirty="0" smtClean="0">
                          <a:solidFill>
                            <a:schemeClr val="tx1"/>
                          </a:solidFill>
                        </a:rPr>
                        <a:t>new data</a:t>
                      </a:r>
                      <a:r>
                        <a:rPr lang="en-GB" sz="2800" b="0" dirty="0" smtClean="0"/>
                        <a:t>, with</a:t>
                      </a:r>
                      <a:r>
                        <a:rPr lang="en-GB" sz="2800" b="0" baseline="0" dirty="0" smtClean="0"/>
                        <a:t> less </a:t>
                      </a:r>
                      <a:r>
                        <a:rPr lang="en-GB" sz="2800" b="0" dirty="0" smtClean="0"/>
                        <a:t>difficulty </a:t>
                      </a:r>
                      <a:r>
                        <a:rPr lang="en-GB" sz="2800" b="0" dirty="0" smtClean="0">
                          <a:solidFill>
                            <a:schemeClr val="tx1"/>
                          </a:solidFill>
                        </a:rPr>
                        <a:t>(quarterly updates currently agreed</a:t>
                      </a:r>
                      <a:r>
                        <a:rPr lang="en-GB" sz="2800" b="0" i="0" dirty="0" smtClean="0">
                          <a:solidFill>
                            <a:schemeClr val="tx1"/>
                          </a:solidFill>
                        </a:rPr>
                        <a:t>)</a:t>
                      </a:r>
                      <a:r>
                        <a:rPr lang="en-GB" sz="2800" b="0" i="0" baseline="30000" dirty="0" smtClean="0">
                          <a:solidFill>
                            <a:schemeClr val="tx1"/>
                          </a:solidFill>
                        </a:rPr>
                        <a:t>1</a:t>
                      </a:r>
                      <a:endParaRPr lang="en-GB" sz="2800" b="0" dirty="0" smtClean="0">
                        <a:solidFill>
                          <a:schemeClr val="tx1"/>
                        </a:solidFill>
                      </a:endParaRPr>
                    </a:p>
                    <a:p>
                      <a:pPr marL="457200" indent="-457200">
                        <a:buFont typeface="Courier New" pitchFamily="49" charset="0"/>
                        <a:buChar char="o"/>
                      </a:pPr>
                      <a:r>
                        <a:rPr lang="en-GB" sz="2800" b="0" dirty="0" smtClean="0"/>
                        <a:t>Useful to commissioners and other stakeholders</a:t>
                      </a:r>
                    </a:p>
                    <a:p>
                      <a:pPr marL="0" indent="0">
                        <a:buFont typeface="Courier New" pitchFamily="49" charset="0"/>
                        <a:buNone/>
                      </a:pPr>
                      <a:endParaRPr lang="en-GB" sz="2800" b="0" dirty="0" smtClean="0"/>
                    </a:p>
                    <a:p>
                      <a:pPr marL="0" marR="0" indent="0" algn="l" defTabSz="457200" rtl="0" eaLnBrk="1" fontAlgn="auto" latinLnBrk="0" hangingPunct="1">
                        <a:lnSpc>
                          <a:spcPct val="100000"/>
                        </a:lnSpc>
                        <a:spcBef>
                          <a:spcPts val="0"/>
                        </a:spcBef>
                        <a:spcAft>
                          <a:spcPts val="0"/>
                        </a:spcAft>
                        <a:buClrTx/>
                        <a:buSzTx/>
                        <a:buFont typeface="Courier New" pitchFamily="49" charset="0"/>
                        <a:buNone/>
                        <a:tabLst/>
                        <a:defRPr/>
                      </a:pPr>
                      <a:r>
                        <a:rPr lang="en-GB" sz="2200" b="0" dirty="0" smtClean="0"/>
                        <a:t>See the main document </a:t>
                      </a:r>
                      <a:r>
                        <a:rPr lang="en-GB" sz="2200" b="0" i="1" dirty="0" smtClean="0">
                          <a:solidFill>
                            <a:srgbClr val="FF0000"/>
                          </a:solidFill>
                        </a:rPr>
                        <a:t>(“This is Havering: a demographic and socioeconomic</a:t>
                      </a:r>
                      <a:r>
                        <a:rPr lang="en-GB" sz="2200" b="0" i="1" baseline="0" dirty="0" smtClean="0">
                          <a:solidFill>
                            <a:srgbClr val="FF0000"/>
                          </a:solidFill>
                        </a:rPr>
                        <a:t> p</a:t>
                      </a:r>
                      <a:r>
                        <a:rPr lang="en-GB" sz="2200" b="0" i="1" dirty="0" smtClean="0">
                          <a:solidFill>
                            <a:srgbClr val="FF0000"/>
                          </a:solidFill>
                        </a:rPr>
                        <a:t>rofile”) </a:t>
                      </a:r>
                      <a:r>
                        <a:rPr lang="en-GB" sz="2200" b="0" i="1" dirty="0" smtClean="0">
                          <a:solidFill>
                            <a:schemeClr val="tx1"/>
                          </a:solidFill>
                        </a:rPr>
                        <a:t>at </a:t>
                      </a:r>
                      <a:r>
                        <a:rPr lang="en-GB" sz="2200" b="0" i="1" dirty="0" smtClean="0">
                          <a:solidFill>
                            <a:schemeClr val="tx1"/>
                          </a:solidFill>
                          <a:hlinkClick r:id="rId4"/>
                        </a:rPr>
                        <a:t>https://www.haveringdata.net/joint-strategic-needs-assessment/</a:t>
                      </a:r>
                      <a:r>
                        <a:rPr lang="en-GB" sz="2200" b="0" i="1" dirty="0" smtClean="0">
                          <a:solidFill>
                            <a:schemeClr val="tx1"/>
                          </a:solidFill>
                        </a:rPr>
                        <a:t> </a:t>
                      </a:r>
                      <a:endParaRPr lang="en-GB" sz="2200" b="0" i="1" dirty="0" smtClean="0">
                        <a:solidFill>
                          <a:srgbClr val="FF0000"/>
                        </a:solidFill>
                      </a:endParaRPr>
                    </a:p>
                    <a:p>
                      <a:pPr marL="0" marR="0" indent="0" algn="l" defTabSz="457200" rtl="0" eaLnBrk="1" fontAlgn="auto" latinLnBrk="0" hangingPunct="1">
                        <a:lnSpc>
                          <a:spcPct val="100000"/>
                        </a:lnSpc>
                        <a:spcBef>
                          <a:spcPts val="0"/>
                        </a:spcBef>
                        <a:spcAft>
                          <a:spcPts val="0"/>
                        </a:spcAft>
                        <a:buClrTx/>
                        <a:buSzTx/>
                        <a:buFont typeface="Courier New" pitchFamily="49" charset="0"/>
                        <a:buNone/>
                        <a:tabLst/>
                        <a:defRPr/>
                      </a:pPr>
                      <a:r>
                        <a:rPr lang="en-GB" sz="2200" b="1" i="0" u="sng" dirty="0" smtClean="0">
                          <a:solidFill>
                            <a:schemeClr val="tx1"/>
                          </a:solidFill>
                        </a:rPr>
                        <a:t>Note:</a:t>
                      </a:r>
                      <a:r>
                        <a:rPr lang="en-GB" sz="2200" b="0" i="0" dirty="0" smtClean="0">
                          <a:solidFill>
                            <a:schemeClr val="tx1"/>
                          </a:solidFill>
                        </a:rPr>
                        <a:t> This</a:t>
                      </a:r>
                      <a:r>
                        <a:rPr lang="en-GB" sz="2200" b="0" i="0" baseline="0" dirty="0" smtClean="0">
                          <a:solidFill>
                            <a:schemeClr val="tx1"/>
                          </a:solidFill>
                        </a:rPr>
                        <a:t> PowerPoint version does not contain all the information in the main document</a:t>
                      </a:r>
                      <a:endParaRPr lang="en-GB" sz="2200" b="0" i="1" dirty="0" smtClean="0">
                        <a:solidFill>
                          <a:srgbClr val="FF0000"/>
                        </a:solidFill>
                      </a:endParaRPr>
                    </a:p>
                  </a:txBody>
                  <a:tcPr anchor="ct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9" name="Rectangle 8"/>
          <p:cNvSpPr/>
          <p:nvPr/>
        </p:nvSpPr>
        <p:spPr>
          <a:xfrm>
            <a:off x="10390" y="6543358"/>
            <a:ext cx="3517814" cy="307777"/>
          </a:xfrm>
          <a:prstGeom prst="rect">
            <a:avLst/>
          </a:prstGeom>
        </p:spPr>
        <p:txBody>
          <a:bodyPr wrap="square">
            <a:spAutoFit/>
          </a:bodyPr>
          <a:lstStyle/>
          <a:p>
            <a:pPr fontAlgn="auto">
              <a:spcBef>
                <a:spcPts val="0"/>
              </a:spcBef>
              <a:spcAft>
                <a:spcPts val="0"/>
              </a:spcAft>
              <a:defRPr/>
            </a:pPr>
            <a:r>
              <a:rPr lang="en-GB" sz="1400" baseline="30000" dirty="0" smtClean="0"/>
              <a:t>1</a:t>
            </a:r>
            <a:r>
              <a:rPr lang="en-GB" sz="1400" dirty="0" smtClean="0"/>
              <a:t> The next update is due in March 2017</a:t>
            </a:r>
            <a:endParaRPr lang="en-GB" sz="1400" dirty="0"/>
          </a:p>
        </p:txBody>
      </p:sp>
    </p:spTree>
    <p:extLst>
      <p:ext uri="{BB962C8B-B14F-4D97-AF65-F5344CB8AC3E}">
        <p14:creationId xmlns:p14="http://schemas.microsoft.com/office/powerpoint/2010/main" val="1936591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496888"/>
            <a:ext cx="822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3" name="Title 2"/>
          <p:cNvSpPr>
            <a:spLocks noGrp="1"/>
          </p:cNvSpPr>
          <p:nvPr>
            <p:ph type="title"/>
          </p:nvPr>
        </p:nvSpPr>
        <p:spPr>
          <a:xfrm>
            <a:off x="457200" y="274638"/>
            <a:ext cx="8229600" cy="976192"/>
          </a:xfrm>
        </p:spPr>
        <p:txBody>
          <a:bodyPr/>
          <a:lstStyle/>
          <a:p>
            <a:r>
              <a:rPr lang="en-US" b="1" dirty="0" smtClean="0">
                <a:solidFill>
                  <a:srgbClr val="0070C0"/>
                </a:solidFill>
                <a:latin typeface="Microsoft YaHei UI" pitchFamily="34" charset="-122"/>
                <a:ea typeface="Microsoft YaHei UI" pitchFamily="34" charset="-122"/>
              </a:rPr>
              <a:t>Economic </a:t>
            </a:r>
            <a:r>
              <a:rPr lang="en-US" b="1" dirty="0" smtClean="0">
                <a:solidFill>
                  <a:schemeClr val="accent6"/>
                </a:solidFill>
                <a:latin typeface="Microsoft YaHei UI" pitchFamily="34" charset="-122"/>
                <a:ea typeface="Microsoft YaHei UI" pitchFamily="34" charset="-122"/>
              </a:rPr>
              <a:t>– Summary</a:t>
            </a:r>
            <a:endParaRPr lang="en-GB" dirty="0">
              <a:solidFill>
                <a:schemeClr val="accent6"/>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43160024"/>
              </p:ext>
            </p:extLst>
          </p:nvPr>
        </p:nvGraphicFramePr>
        <p:xfrm>
          <a:off x="154680" y="1211775"/>
          <a:ext cx="8834640" cy="4678680"/>
        </p:xfrm>
        <a:graphic>
          <a:graphicData uri="http://schemas.openxmlformats.org/drawingml/2006/table">
            <a:tbl>
              <a:tblPr firstRow="1" bandRow="1">
                <a:tableStyleId>{3B4B98B0-60AC-42C2-AFA5-B58CD77FA1E5}</a:tableStyleId>
              </a:tblPr>
              <a:tblGrid>
                <a:gridCol w="8834640"/>
              </a:tblGrid>
              <a:tr h="4462462">
                <a:tc>
                  <a:txBody>
                    <a:bodyPr/>
                    <a:lstStyle/>
                    <a:p>
                      <a:pPr marL="285750" lvl="0" indent="-285750" algn="l" defTabSz="457200" rtl="0" eaLnBrk="1" latinLnBrk="0" hangingPunct="1">
                        <a:buFont typeface="Courier New" pitchFamily="49" charset="0"/>
                        <a:buChar char="o"/>
                      </a:pPr>
                      <a:r>
                        <a:rPr lang="en-GB" sz="2150" b="0" kern="1200" dirty="0" smtClean="0">
                          <a:solidFill>
                            <a:schemeClr val="tx1"/>
                          </a:solidFill>
                          <a:effectLst/>
                          <a:latin typeface="+mn-lt"/>
                          <a:ea typeface="+mn-ea"/>
                          <a:cs typeface="+mn-cs"/>
                        </a:rPr>
                        <a:t>The average gross income per household in Havering (£44,430, as measured in 2012/13) is low in comparison to the London average (£51,770) and slightly higher than the England average of £39,557</a:t>
                      </a:r>
                    </a:p>
                    <a:p>
                      <a:pPr marL="285750" marR="0" lvl="0" indent="-285750"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GB" sz="2150" b="0" kern="1200" dirty="0" smtClean="0">
                          <a:solidFill>
                            <a:schemeClr val="tx1"/>
                          </a:solidFill>
                          <a:effectLst/>
                          <a:latin typeface="+mn-lt"/>
                          <a:ea typeface="+mn-ea"/>
                          <a:cs typeface="+mn-cs"/>
                        </a:rPr>
                        <a:t>77% of households in Havering have at least one car and compared to other local authorities in London, Havering has the second highest proportion of households (32.8%) with 2 or more cars.</a:t>
                      </a:r>
                    </a:p>
                    <a:p>
                      <a:pPr marL="285750" lvl="0" indent="-285750" algn="l" defTabSz="457200" rtl="0" eaLnBrk="1" latinLnBrk="0" hangingPunct="1">
                        <a:buFont typeface="Courier New" pitchFamily="49" charset="0"/>
                        <a:buChar char="o"/>
                      </a:pPr>
                      <a:r>
                        <a:rPr lang="en-GB" sz="2150" b="0" kern="1200" dirty="0" smtClean="0">
                          <a:solidFill>
                            <a:schemeClr val="tx1"/>
                          </a:solidFill>
                          <a:effectLst/>
                          <a:latin typeface="+mn-lt"/>
                          <a:ea typeface="+mn-ea"/>
                          <a:cs typeface="+mn-cs"/>
                        </a:rPr>
                        <a:t>Majority of children in Havering are not poor, but around 8,800 live in income-deprived households. </a:t>
                      </a:r>
                      <a:r>
                        <a:rPr lang="en-GB" sz="2150" b="0" kern="1200" dirty="0" err="1" smtClean="0">
                          <a:solidFill>
                            <a:schemeClr val="tx1"/>
                          </a:solidFill>
                          <a:effectLst/>
                          <a:latin typeface="+mn-lt"/>
                          <a:ea typeface="+mn-ea"/>
                          <a:cs typeface="+mn-cs"/>
                        </a:rPr>
                        <a:t>Gooshays</a:t>
                      </a:r>
                      <a:r>
                        <a:rPr lang="en-GB" sz="2150" b="0" kern="1200" dirty="0" smtClean="0">
                          <a:solidFill>
                            <a:schemeClr val="tx1"/>
                          </a:solidFill>
                          <a:effectLst/>
                          <a:latin typeface="+mn-lt"/>
                          <a:ea typeface="+mn-ea"/>
                          <a:cs typeface="+mn-cs"/>
                        </a:rPr>
                        <a:t> and Heaton wards have the highest proportion of children living in poverty</a:t>
                      </a:r>
                    </a:p>
                    <a:p>
                      <a:pPr marL="285750" lvl="0" indent="-285750" algn="l" defTabSz="457200" rtl="0" eaLnBrk="1" latinLnBrk="0" hangingPunct="1">
                        <a:buFont typeface="Courier New" pitchFamily="49" charset="0"/>
                        <a:buChar char="o"/>
                      </a:pPr>
                      <a:r>
                        <a:rPr lang="en-GB" sz="2150" b="0" kern="1200" dirty="0" smtClean="0">
                          <a:solidFill>
                            <a:schemeClr val="tx1"/>
                          </a:solidFill>
                          <a:effectLst/>
                          <a:latin typeface="+mn-lt"/>
                          <a:ea typeface="+mn-ea"/>
                          <a:cs typeface="+mn-cs"/>
                        </a:rPr>
                        <a:t>About </a:t>
                      </a:r>
                      <a:r>
                        <a:rPr lang="en-GB" sz="2150" b="0" kern="1200" dirty="0" smtClean="0">
                          <a:solidFill>
                            <a:schemeClr val="tx1"/>
                          </a:solidFill>
                          <a:effectLst/>
                          <a:latin typeface="+mn-lt"/>
                          <a:ea typeface="+mn-ea"/>
                          <a:cs typeface="+mn-cs"/>
                        </a:rPr>
                        <a:t>79.8% </a:t>
                      </a:r>
                      <a:r>
                        <a:rPr lang="en-GB" sz="2150" b="0" kern="1200" dirty="0" smtClean="0">
                          <a:solidFill>
                            <a:schemeClr val="tx1"/>
                          </a:solidFill>
                          <a:effectLst/>
                          <a:latin typeface="+mn-lt"/>
                          <a:ea typeface="+mn-ea"/>
                          <a:cs typeface="+mn-cs"/>
                        </a:rPr>
                        <a:t>of working age residents in Havering were in employment between </a:t>
                      </a:r>
                      <a:r>
                        <a:rPr lang="en-GB" sz="2150" b="0" kern="1200" dirty="0" smtClean="0">
                          <a:solidFill>
                            <a:schemeClr val="tx1"/>
                          </a:solidFill>
                          <a:effectLst/>
                          <a:latin typeface="+mn-lt"/>
                          <a:ea typeface="+mn-ea"/>
                          <a:cs typeface="+mn-cs"/>
                        </a:rPr>
                        <a:t>October</a:t>
                      </a:r>
                      <a:r>
                        <a:rPr lang="en-GB" sz="2150" b="0" kern="1200" baseline="0" dirty="0" smtClean="0">
                          <a:solidFill>
                            <a:schemeClr val="tx1"/>
                          </a:solidFill>
                          <a:effectLst/>
                          <a:latin typeface="+mn-lt"/>
                          <a:ea typeface="+mn-ea"/>
                          <a:cs typeface="+mn-cs"/>
                        </a:rPr>
                        <a:t> 2016-Septmebr </a:t>
                      </a:r>
                      <a:r>
                        <a:rPr lang="en-GB" sz="2150" b="0" kern="1200" baseline="0" dirty="0" smtClean="0">
                          <a:solidFill>
                            <a:schemeClr val="tx1"/>
                          </a:solidFill>
                          <a:effectLst/>
                          <a:latin typeface="+mn-lt"/>
                          <a:ea typeface="+mn-ea"/>
                          <a:cs typeface="+mn-cs"/>
                        </a:rPr>
                        <a:t>2017</a:t>
                      </a:r>
                      <a:r>
                        <a:rPr lang="en-GB" sz="2150" b="0" kern="1200" dirty="0" smtClean="0">
                          <a:solidFill>
                            <a:schemeClr val="tx1"/>
                          </a:solidFill>
                          <a:effectLst/>
                          <a:latin typeface="+mn-lt"/>
                          <a:ea typeface="+mn-ea"/>
                          <a:cs typeface="+mn-cs"/>
                        </a:rPr>
                        <a:t>. Overall employment rate in Havering is higher than London (</a:t>
                      </a:r>
                      <a:r>
                        <a:rPr lang="en-GB" sz="2150" b="0" kern="1200" dirty="0" smtClean="0">
                          <a:solidFill>
                            <a:schemeClr val="tx1"/>
                          </a:solidFill>
                          <a:effectLst/>
                          <a:latin typeface="+mn-lt"/>
                          <a:ea typeface="+mn-ea"/>
                          <a:cs typeface="+mn-cs"/>
                        </a:rPr>
                        <a:t>73.7%) </a:t>
                      </a:r>
                      <a:r>
                        <a:rPr lang="en-GB" sz="2150" b="0" kern="1200" dirty="0" smtClean="0">
                          <a:solidFill>
                            <a:schemeClr val="tx1"/>
                          </a:solidFill>
                          <a:effectLst/>
                          <a:latin typeface="+mn-lt"/>
                          <a:ea typeface="+mn-ea"/>
                          <a:cs typeface="+mn-cs"/>
                        </a:rPr>
                        <a:t>and England (</a:t>
                      </a:r>
                      <a:r>
                        <a:rPr lang="en-GB" sz="2150" b="0" kern="1200" dirty="0" smtClean="0">
                          <a:solidFill>
                            <a:schemeClr val="tx1"/>
                          </a:solidFill>
                          <a:effectLst/>
                          <a:latin typeface="+mn-lt"/>
                          <a:ea typeface="+mn-ea"/>
                          <a:cs typeface="+mn-cs"/>
                        </a:rPr>
                        <a:t>74.5%).</a:t>
                      </a:r>
                      <a:endParaRPr lang="en-GB" sz="2150" b="0" kern="1200" dirty="0" smtClean="0">
                        <a:solidFill>
                          <a:schemeClr val="tx1"/>
                        </a:solidFill>
                        <a:effectLst/>
                        <a:latin typeface="+mn-lt"/>
                        <a:ea typeface="+mn-ea"/>
                        <a:cs typeface="+mn-cs"/>
                      </a:endParaRPr>
                    </a:p>
                    <a:p>
                      <a:pPr marL="285750" lvl="0" indent="-285750" algn="l" defTabSz="457200" rtl="0" eaLnBrk="1" latinLnBrk="0" hangingPunct="1">
                        <a:buFont typeface="Courier New" pitchFamily="49" charset="0"/>
                        <a:buChar char="o"/>
                      </a:pPr>
                      <a:r>
                        <a:rPr lang="en-GB" sz="2150" b="0" kern="1200" dirty="0" smtClean="0">
                          <a:solidFill>
                            <a:schemeClr val="tx1"/>
                          </a:solidFill>
                          <a:effectLst/>
                          <a:latin typeface="+mn-lt"/>
                          <a:ea typeface="+mn-ea"/>
                          <a:cs typeface="+mn-cs"/>
                        </a:rPr>
                        <a:t>The proportion of working age residents in Havering claiming out-of-work benefits* (6.8%) is significantly lower than England (8.4%)</a:t>
                      </a:r>
                    </a:p>
                  </a:txBody>
                  <a:tcPr anchor="ct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2" name="Rectangle 1"/>
          <p:cNvSpPr/>
          <p:nvPr/>
        </p:nvSpPr>
        <p:spPr>
          <a:xfrm>
            <a:off x="0" y="6427112"/>
            <a:ext cx="6289288" cy="430887"/>
          </a:xfrm>
          <a:prstGeom prst="rect">
            <a:avLst/>
          </a:prstGeom>
        </p:spPr>
        <p:txBody>
          <a:bodyPr wrap="square">
            <a:spAutoFit/>
          </a:bodyPr>
          <a:lstStyle/>
          <a:p>
            <a:r>
              <a:rPr lang="en-GB" sz="1100" dirty="0" smtClean="0"/>
              <a:t>*Main </a:t>
            </a:r>
            <a:r>
              <a:rPr lang="en-GB" sz="1100" dirty="0"/>
              <a:t>out-of-work benefits includes the groups: job seekers, ESA and incapacity benefits, lone parents and others on income related benefits.</a:t>
            </a:r>
          </a:p>
        </p:txBody>
      </p:sp>
    </p:spTree>
    <p:extLst>
      <p:ext uri="{BB962C8B-B14F-4D97-AF65-F5344CB8AC3E}">
        <p14:creationId xmlns:p14="http://schemas.microsoft.com/office/powerpoint/2010/main" val="281093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352033"/>
            <a:ext cx="8229600" cy="659041"/>
          </a:xfrm>
        </p:spPr>
        <p:txBody>
          <a:bodyPr/>
          <a:lstStyle/>
          <a:p>
            <a:pPr eaLnBrk="1" hangingPunct="1"/>
            <a:r>
              <a:rPr lang="en-US" sz="3600" b="1" dirty="0" smtClean="0">
                <a:solidFill>
                  <a:srgbClr val="0070C0"/>
                </a:solidFill>
                <a:latin typeface="Microsoft YaHei UI" pitchFamily="34" charset="-122"/>
                <a:ea typeface="Microsoft YaHei UI" pitchFamily="34" charset="-122"/>
              </a:rPr>
              <a:t>Economic </a:t>
            </a:r>
            <a:r>
              <a:rPr lang="en-US" sz="3600" b="1" dirty="0" smtClean="0">
                <a:solidFill>
                  <a:schemeClr val="accent6"/>
                </a:solidFill>
                <a:latin typeface="Microsoft YaHei UI" pitchFamily="34" charset="-122"/>
                <a:ea typeface="Microsoft YaHei UI" pitchFamily="34" charset="-122"/>
              </a:rPr>
              <a:t>- Income</a:t>
            </a:r>
            <a:endParaRPr lang="en-US" sz="3600" dirty="0">
              <a:solidFill>
                <a:schemeClr val="accent6"/>
              </a:solidFill>
              <a:latin typeface="Microsoft YaHei UI" pitchFamily="34" charset="-122"/>
              <a:ea typeface="Microsoft YaHei UI" pitchFamily="34" charset="-122"/>
            </a:endParaRPr>
          </a:p>
        </p:txBody>
      </p:sp>
      <p:graphicFrame>
        <p:nvGraphicFramePr>
          <p:cNvPr id="7" name="Table 6"/>
          <p:cNvGraphicFramePr>
            <a:graphicFrameLocks noGrp="1"/>
          </p:cNvGraphicFramePr>
          <p:nvPr>
            <p:extLst>
              <p:ext uri="{D42A27DB-BD31-4B8C-83A1-F6EECF244321}">
                <p14:modId xmlns:p14="http://schemas.microsoft.com/office/powerpoint/2010/main" val="3552949790"/>
              </p:ext>
            </p:extLst>
          </p:nvPr>
        </p:nvGraphicFramePr>
        <p:xfrm>
          <a:off x="0" y="934874"/>
          <a:ext cx="9143999" cy="1066800"/>
        </p:xfrm>
        <a:graphic>
          <a:graphicData uri="http://schemas.openxmlformats.org/drawingml/2006/table">
            <a:tbl>
              <a:tblPr firstRow="1" bandRow="1">
                <a:tableStyleId>{3B4B98B0-60AC-42C2-AFA5-B58CD77FA1E5}</a:tableStyleId>
              </a:tblPr>
              <a:tblGrid>
                <a:gridCol w="9143999"/>
              </a:tblGrid>
              <a:tr h="937529">
                <a:tc>
                  <a:txBody>
                    <a:bodyPr/>
                    <a:lstStyle/>
                    <a:p>
                      <a:pPr algn="l"/>
                      <a:r>
                        <a:rPr lang="en-GB" sz="2000" b="0" kern="1200" dirty="0" smtClean="0">
                          <a:solidFill>
                            <a:schemeClr val="tx1"/>
                          </a:solidFill>
                          <a:effectLst/>
                          <a:latin typeface="+mn-lt"/>
                          <a:ea typeface="+mn-ea"/>
                          <a:cs typeface="+mn-cs"/>
                        </a:rPr>
                        <a:t>The average gross household income per household in Havering is</a:t>
                      </a:r>
                      <a:r>
                        <a:rPr lang="en-GB" sz="2000" b="0" kern="1200" baseline="0" dirty="0" smtClean="0">
                          <a:solidFill>
                            <a:schemeClr val="tx1"/>
                          </a:solidFill>
                          <a:effectLst/>
                          <a:latin typeface="+mn-lt"/>
                          <a:ea typeface="+mn-ea"/>
                          <a:cs typeface="+mn-cs"/>
                        </a:rPr>
                        <a:t> </a:t>
                      </a:r>
                      <a:r>
                        <a:rPr lang="en-GB" sz="2400" b="1" kern="1200" dirty="0" smtClean="0">
                          <a:solidFill>
                            <a:schemeClr val="tx2"/>
                          </a:solidFill>
                          <a:effectLst/>
                          <a:latin typeface="+mn-lt"/>
                          <a:ea typeface="+mn-ea"/>
                          <a:cs typeface="+mn-cs"/>
                        </a:rPr>
                        <a:t>£44,430</a:t>
                      </a:r>
                      <a:r>
                        <a:rPr lang="en-GB" sz="2400" b="0" kern="1200" dirty="0" smtClean="0">
                          <a:solidFill>
                            <a:schemeClr val="tx1"/>
                          </a:solidFill>
                          <a:effectLst/>
                          <a:latin typeface="+mn-lt"/>
                          <a:ea typeface="+mn-ea"/>
                          <a:cs typeface="+mn-cs"/>
                        </a:rPr>
                        <a:t> </a:t>
                      </a:r>
                      <a:r>
                        <a:rPr lang="en-GB" sz="2000" b="0" kern="1200" dirty="0" smtClean="0">
                          <a:solidFill>
                            <a:schemeClr val="tx1"/>
                          </a:solidFill>
                          <a:effectLst/>
                          <a:latin typeface="+mn-lt"/>
                          <a:ea typeface="+mn-ea"/>
                          <a:cs typeface="+mn-cs"/>
                        </a:rPr>
                        <a:t>in 2012/13. It is lower than the London average (£51,770) and slightly higher than England (£39,557).</a:t>
                      </a:r>
                      <a:endParaRPr lang="en-GB" sz="2000" b="0" dirty="0" smtClean="0"/>
                    </a:p>
                  </a:txBody>
                  <a:tcPr anchor="ctr"/>
                </a:tc>
              </a:tr>
            </a:tbl>
          </a:graphicData>
        </a:graphic>
      </p:graphicFrame>
      <p:sp>
        <p:nvSpPr>
          <p:cNvPr id="9" name="TextBox 8"/>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1" name="TextBox 10"/>
          <p:cNvSpPr txBox="1"/>
          <p:nvPr/>
        </p:nvSpPr>
        <p:spPr>
          <a:xfrm>
            <a:off x="0" y="6396335"/>
            <a:ext cx="3724275" cy="461665"/>
          </a:xfrm>
          <a:prstGeom prst="rect">
            <a:avLst/>
          </a:prstGeom>
          <a:noFill/>
        </p:spPr>
        <p:txBody>
          <a:bodyPr wrap="square" rtlCol="0">
            <a:spAutoFit/>
          </a:bodyPr>
          <a:lstStyle/>
          <a:p>
            <a:r>
              <a:rPr lang="en-GB" sz="1200" dirty="0" smtClean="0"/>
              <a:t>Dataset:  Public Health Outcomes Framework</a:t>
            </a:r>
          </a:p>
          <a:p>
            <a:r>
              <a:rPr lang="en-GB" sz="1200" dirty="0" smtClean="0"/>
              <a:t>Data Source: Public Health England</a:t>
            </a:r>
            <a:endParaRPr lang="en-GB" sz="1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3327" y="2034090"/>
            <a:ext cx="6300000" cy="3898877"/>
          </a:xfrm>
          <a:prstGeom prst="rect">
            <a:avLst/>
          </a:prstGeom>
          <a:noFill/>
          <a:ln>
            <a:solidFill>
              <a:schemeClr val="tx1"/>
            </a:solidFill>
          </a:ln>
        </p:spPr>
      </p:pic>
    </p:spTree>
    <p:extLst>
      <p:ext uri="{BB962C8B-B14F-4D97-AF65-F5344CB8AC3E}">
        <p14:creationId xmlns:p14="http://schemas.microsoft.com/office/powerpoint/2010/main" val="3553987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974" y="1940714"/>
            <a:ext cx="5761037" cy="398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 y="352033"/>
            <a:ext cx="8229600" cy="659041"/>
          </a:xfrm>
        </p:spPr>
        <p:txBody>
          <a:bodyPr/>
          <a:lstStyle/>
          <a:p>
            <a:pPr eaLnBrk="1" hangingPunct="1"/>
            <a:r>
              <a:rPr lang="en-US" sz="3600" b="1" dirty="0" smtClean="0">
                <a:solidFill>
                  <a:srgbClr val="0070C0"/>
                </a:solidFill>
                <a:latin typeface="Microsoft YaHei UI" pitchFamily="34" charset="-122"/>
                <a:ea typeface="Microsoft YaHei UI" pitchFamily="34" charset="-122"/>
              </a:rPr>
              <a:t>Economic </a:t>
            </a:r>
            <a:r>
              <a:rPr lang="en-US" sz="3600" b="1" dirty="0" smtClean="0">
                <a:solidFill>
                  <a:schemeClr val="accent6"/>
                </a:solidFill>
                <a:latin typeface="Microsoft YaHei UI" pitchFamily="34" charset="-122"/>
                <a:ea typeface="Microsoft YaHei UI" pitchFamily="34" charset="-122"/>
              </a:rPr>
              <a:t>– Car ownership</a:t>
            </a:r>
            <a:endParaRPr lang="en-US" sz="3600" dirty="0">
              <a:solidFill>
                <a:schemeClr val="accent6"/>
              </a:solidFill>
              <a:latin typeface="Microsoft YaHei UI" pitchFamily="34" charset="-122"/>
              <a:ea typeface="Microsoft YaHei UI" pitchFamily="34" charset="-122"/>
            </a:endParaRPr>
          </a:p>
        </p:txBody>
      </p:sp>
      <p:graphicFrame>
        <p:nvGraphicFramePr>
          <p:cNvPr id="7" name="Table 6"/>
          <p:cNvGraphicFramePr>
            <a:graphicFrameLocks noGrp="1"/>
          </p:cNvGraphicFramePr>
          <p:nvPr>
            <p:extLst>
              <p:ext uri="{D42A27DB-BD31-4B8C-83A1-F6EECF244321}">
                <p14:modId xmlns:p14="http://schemas.microsoft.com/office/powerpoint/2010/main" val="2676487634"/>
              </p:ext>
            </p:extLst>
          </p:nvPr>
        </p:nvGraphicFramePr>
        <p:xfrm>
          <a:off x="106325" y="934874"/>
          <a:ext cx="8974301" cy="1005840"/>
        </p:xfrm>
        <a:graphic>
          <a:graphicData uri="http://schemas.openxmlformats.org/drawingml/2006/table">
            <a:tbl>
              <a:tblPr firstRow="1" bandRow="1">
                <a:tableStyleId>{3B4B98B0-60AC-42C2-AFA5-B58CD77FA1E5}</a:tableStyleId>
              </a:tblPr>
              <a:tblGrid>
                <a:gridCol w="8974301"/>
              </a:tblGrid>
              <a:tr h="937529">
                <a:tc>
                  <a:txBody>
                    <a:bodyPr/>
                    <a:lstStyle/>
                    <a:p>
                      <a:r>
                        <a:rPr lang="en-GB" sz="2000" b="0" kern="1200" dirty="0" smtClean="0">
                          <a:solidFill>
                            <a:schemeClr val="tx1"/>
                          </a:solidFill>
                          <a:effectLst/>
                          <a:latin typeface="+mn-lt"/>
                          <a:ea typeface="+mn-ea"/>
                          <a:cs typeface="+mn-cs"/>
                        </a:rPr>
                        <a:t>77% of households in Havering have at least one car and compared to other local authorities in London, Havering has the second highest proportion of households (32.8%) with 2 or more cars.</a:t>
                      </a:r>
                      <a:endParaRPr lang="en-GB" sz="2400" b="0" dirty="0" smtClean="0"/>
                    </a:p>
                  </a:txBody>
                  <a:tcPr anchor="ctr"/>
                </a:tc>
              </a:tr>
            </a:tbl>
          </a:graphicData>
        </a:graphic>
      </p:graphicFrame>
      <p:sp>
        <p:nvSpPr>
          <p:cNvPr id="9" name="TextBox 8"/>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1" name="TextBox 10"/>
          <p:cNvSpPr txBox="1"/>
          <p:nvPr/>
        </p:nvSpPr>
        <p:spPr>
          <a:xfrm>
            <a:off x="0" y="6396335"/>
            <a:ext cx="3724275" cy="461665"/>
          </a:xfrm>
          <a:prstGeom prst="rect">
            <a:avLst/>
          </a:prstGeom>
          <a:noFill/>
        </p:spPr>
        <p:txBody>
          <a:bodyPr wrap="square" rtlCol="0">
            <a:spAutoFit/>
          </a:bodyPr>
          <a:lstStyle/>
          <a:p>
            <a:r>
              <a:rPr lang="en-GB" sz="1200" dirty="0" smtClean="0"/>
              <a:t>Dataset:  Census 2011</a:t>
            </a:r>
          </a:p>
          <a:p>
            <a:r>
              <a:rPr lang="en-GB" sz="1200" dirty="0" smtClean="0"/>
              <a:t>Data Source: Office for National Statistics</a:t>
            </a:r>
            <a:endParaRPr lang="en-GB" sz="1200" dirty="0"/>
          </a:p>
        </p:txBody>
      </p:sp>
    </p:spTree>
    <p:extLst>
      <p:ext uri="{BB962C8B-B14F-4D97-AF65-F5344CB8AC3E}">
        <p14:creationId xmlns:p14="http://schemas.microsoft.com/office/powerpoint/2010/main" val="2837528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98769" y="595394"/>
            <a:ext cx="4241800" cy="720000"/>
          </a:xfrm>
        </p:spPr>
        <p:txBody>
          <a:bodyPr/>
          <a:lstStyle/>
          <a:p>
            <a:pPr algn="l" eaLnBrk="1" hangingPunct="1"/>
            <a:r>
              <a:rPr lang="en-US" sz="3600" b="1" dirty="0" smtClean="0">
                <a:solidFill>
                  <a:srgbClr val="0070C0"/>
                </a:solidFill>
                <a:latin typeface="Microsoft YaHei UI" pitchFamily="34" charset="-122"/>
                <a:ea typeface="Microsoft YaHei UI" pitchFamily="34" charset="-122"/>
              </a:rPr>
              <a:t>Economic -</a:t>
            </a:r>
            <a:br>
              <a:rPr lang="en-US" sz="3600" b="1" dirty="0" smtClean="0">
                <a:solidFill>
                  <a:srgbClr val="0070C0"/>
                </a:solidFill>
                <a:latin typeface="Microsoft YaHei UI" pitchFamily="34" charset="-122"/>
                <a:ea typeface="Microsoft YaHei UI" pitchFamily="34" charset="-122"/>
              </a:rPr>
            </a:br>
            <a:r>
              <a:rPr lang="en-US" sz="3600" b="1" dirty="0" smtClean="0">
                <a:solidFill>
                  <a:schemeClr val="accent6"/>
                </a:solidFill>
                <a:latin typeface="Microsoft YaHei UI" pitchFamily="34" charset="-122"/>
                <a:ea typeface="Microsoft YaHei UI" pitchFamily="34" charset="-122"/>
              </a:rPr>
              <a:t>Child Poverty</a:t>
            </a:r>
            <a:endParaRPr lang="en-US" sz="36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1078804204"/>
              </p:ext>
            </p:extLst>
          </p:nvPr>
        </p:nvGraphicFramePr>
        <p:xfrm>
          <a:off x="314482" y="1747182"/>
          <a:ext cx="3532689" cy="4206240"/>
        </p:xfrm>
        <a:graphic>
          <a:graphicData uri="http://schemas.openxmlformats.org/drawingml/2006/table">
            <a:tbl>
              <a:tblPr firstRow="1" bandRow="1">
                <a:tableStyleId>{3B4B98B0-60AC-42C2-AFA5-B58CD77FA1E5}</a:tableStyleId>
              </a:tblPr>
              <a:tblGrid>
                <a:gridCol w="3532689"/>
              </a:tblGrid>
              <a:tr h="1864848">
                <a:tc>
                  <a:txBody>
                    <a:bodyPr/>
                    <a:lstStyle/>
                    <a:p>
                      <a:pPr algn="just"/>
                      <a:r>
                        <a:rPr lang="en-GB" sz="2400" b="0" dirty="0" smtClean="0"/>
                        <a:t>The majority of children in Havering are not poor, but around </a:t>
                      </a:r>
                      <a:r>
                        <a:rPr lang="en-GB" sz="2400" b="1" dirty="0" smtClean="0">
                          <a:solidFill>
                            <a:schemeClr val="tx2"/>
                          </a:solidFill>
                        </a:rPr>
                        <a:t>8,800 live in income-deprived households</a:t>
                      </a:r>
                      <a:r>
                        <a:rPr lang="en-GB" sz="2400" dirty="0" smtClean="0"/>
                        <a:t>. </a:t>
                      </a:r>
                    </a:p>
                  </a:txBody>
                  <a:tcPr/>
                </a:tc>
              </a:tr>
              <a:tr h="22200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2400" dirty="0" smtClean="0"/>
                    </a:p>
                    <a:p>
                      <a:pPr algn="just"/>
                      <a:r>
                        <a:rPr lang="en-GB" sz="2400" b="1" dirty="0" err="1" smtClean="0">
                          <a:solidFill>
                            <a:schemeClr val="tx2"/>
                          </a:solidFill>
                        </a:rPr>
                        <a:t>Gooshays</a:t>
                      </a:r>
                      <a:r>
                        <a:rPr lang="en-GB" sz="2400" dirty="0" smtClean="0"/>
                        <a:t> and </a:t>
                      </a:r>
                      <a:r>
                        <a:rPr lang="en-GB" sz="2400" b="1" dirty="0" smtClean="0">
                          <a:solidFill>
                            <a:schemeClr val="tx2"/>
                          </a:solidFill>
                        </a:rPr>
                        <a:t>Heaton</a:t>
                      </a:r>
                      <a:r>
                        <a:rPr lang="en-GB" sz="2400" dirty="0" smtClean="0"/>
                        <a:t> wards have the highest proportion of children living in poverty.</a:t>
                      </a:r>
                    </a:p>
                    <a:p>
                      <a:endParaRPr lang="en-GB" sz="2400" dirty="0"/>
                    </a:p>
                  </a:txBody>
                  <a:tcPr>
                    <a:noFill/>
                  </a:tcP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8" name="TextBox 7"/>
          <p:cNvSpPr txBox="1"/>
          <p:nvPr/>
        </p:nvSpPr>
        <p:spPr>
          <a:xfrm>
            <a:off x="0" y="6395303"/>
            <a:ext cx="4870764" cy="461665"/>
          </a:xfrm>
          <a:prstGeom prst="rect">
            <a:avLst/>
          </a:prstGeom>
          <a:noFill/>
        </p:spPr>
        <p:txBody>
          <a:bodyPr wrap="square" rtlCol="0">
            <a:spAutoFit/>
          </a:bodyPr>
          <a:lstStyle/>
          <a:p>
            <a:r>
              <a:rPr lang="en-GB" sz="1200" dirty="0" smtClean="0"/>
              <a:t>Dataset: Index of Deprivation Affecting Children Index, 2015</a:t>
            </a:r>
          </a:p>
          <a:p>
            <a:r>
              <a:rPr lang="en-GB" sz="1200" dirty="0" smtClean="0"/>
              <a:t>Data Source: Department for Communities and Local Government</a:t>
            </a:r>
            <a:endParaRPr lang="en-GB" sz="1200" dirty="0"/>
          </a:p>
        </p:txBody>
      </p:sp>
      <p:grpSp>
        <p:nvGrpSpPr>
          <p:cNvPr id="5" name="Group 4"/>
          <p:cNvGrpSpPr/>
          <p:nvPr/>
        </p:nvGrpSpPr>
        <p:grpSpPr>
          <a:xfrm>
            <a:off x="4114800" y="431080"/>
            <a:ext cx="4833056" cy="5445182"/>
            <a:chOff x="0" y="914400"/>
            <a:chExt cx="5038725" cy="5676900"/>
          </a:xfrm>
        </p:grpSpPr>
        <p:pic>
          <p:nvPicPr>
            <p:cNvPr id="2051" name="Picture 9"/>
            <p:cNvPicPr>
              <a:picLocks noChangeAspect="1" noChangeArrowheads="1"/>
            </p:cNvPicPr>
            <p:nvPr/>
          </p:nvPicPr>
          <p:blipFill>
            <a:blip r:embed="rId3">
              <a:extLst>
                <a:ext uri="{28A0092B-C50C-407E-A947-70E740481C1C}">
                  <a14:useLocalDpi xmlns:a14="http://schemas.microsoft.com/office/drawing/2010/main" val="0"/>
                </a:ext>
              </a:extLst>
            </a:blip>
            <a:srcRect l="55486" t="16612" r="873" b="19218"/>
            <a:stretch>
              <a:fillRect/>
            </a:stretch>
          </p:blipFill>
          <p:spPr bwMode="auto">
            <a:xfrm>
              <a:off x="0" y="914400"/>
              <a:ext cx="5038725" cy="56769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610924" y="1041400"/>
              <a:ext cx="1259840" cy="1356360"/>
              <a:chOff x="0" y="0"/>
              <a:chExt cx="1259840" cy="1356360"/>
            </a:xfrm>
          </p:grpSpPr>
          <p:sp>
            <p:nvSpPr>
              <p:cNvPr id="12" name="Text Box 2"/>
              <p:cNvSpPr txBox="1">
                <a:spLocks noChangeArrowheads="1"/>
              </p:cNvSpPr>
              <p:nvPr/>
            </p:nvSpPr>
            <p:spPr bwMode="auto">
              <a:xfrm>
                <a:off x="0" y="0"/>
                <a:ext cx="1259840" cy="251460"/>
              </a:xfrm>
              <a:prstGeom prst="rect">
                <a:avLst/>
              </a:prstGeom>
              <a:solidFill>
                <a:srgbClr val="CC0000"/>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a:solidFill>
                      <a:srgbClr val="FFFFFF"/>
                    </a:solidFill>
                    <a:effectLst/>
                    <a:latin typeface="Calibri"/>
                    <a:ea typeface="Calibri"/>
                    <a:cs typeface="Times New Roman"/>
                  </a:rPr>
                  <a:t>Most Deprived</a:t>
                </a:r>
                <a:endParaRPr lang="en-GB" sz="1100">
                  <a:effectLst/>
                  <a:latin typeface="Calibri"/>
                  <a:ea typeface="Calibri"/>
                  <a:cs typeface="Times New Roman"/>
                </a:endParaRPr>
              </a:p>
            </p:txBody>
          </p:sp>
          <p:sp>
            <p:nvSpPr>
              <p:cNvPr id="13" name="Text Box 2"/>
              <p:cNvSpPr txBox="1">
                <a:spLocks noChangeArrowheads="1"/>
              </p:cNvSpPr>
              <p:nvPr/>
            </p:nvSpPr>
            <p:spPr bwMode="auto">
              <a:xfrm>
                <a:off x="0" y="276225"/>
                <a:ext cx="1259840" cy="251460"/>
              </a:xfrm>
              <a:prstGeom prst="rect">
                <a:avLst/>
              </a:prstGeom>
              <a:solidFill>
                <a:srgbClr val="CC6600"/>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a:solidFill>
                      <a:srgbClr val="FFFFFF"/>
                    </a:solidFill>
                    <a:effectLst/>
                    <a:latin typeface="Calibri"/>
                    <a:ea typeface="Calibri"/>
                    <a:cs typeface="Times New Roman"/>
                  </a:rPr>
                  <a:t>More Deprived</a:t>
                </a:r>
                <a:endParaRPr lang="en-GB" sz="1100">
                  <a:effectLst/>
                  <a:latin typeface="Calibri"/>
                  <a:ea typeface="Calibri"/>
                  <a:cs typeface="Times New Roman"/>
                </a:endParaRPr>
              </a:p>
            </p:txBody>
          </p:sp>
          <p:sp>
            <p:nvSpPr>
              <p:cNvPr id="14" name="Text Box 2"/>
              <p:cNvSpPr txBox="1">
                <a:spLocks noChangeArrowheads="1"/>
              </p:cNvSpPr>
              <p:nvPr/>
            </p:nvSpPr>
            <p:spPr bwMode="auto">
              <a:xfrm>
                <a:off x="0" y="552450"/>
                <a:ext cx="1259840" cy="251460"/>
              </a:xfrm>
              <a:prstGeom prst="rect">
                <a:avLst/>
              </a:prstGeom>
              <a:solidFill>
                <a:srgbClr val="E7DB00"/>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a:effectLst/>
                    <a:latin typeface="Calibri"/>
                    <a:ea typeface="Calibri"/>
                    <a:cs typeface="Times New Roman"/>
                  </a:rPr>
                  <a:t>Deprived</a:t>
                </a:r>
                <a:endParaRPr lang="en-GB" sz="1100">
                  <a:effectLst/>
                  <a:latin typeface="Calibri"/>
                  <a:ea typeface="Calibri"/>
                  <a:cs typeface="Times New Roman"/>
                </a:endParaRPr>
              </a:p>
            </p:txBody>
          </p:sp>
          <p:sp>
            <p:nvSpPr>
              <p:cNvPr id="15" name="Text Box 2"/>
              <p:cNvSpPr txBox="1">
                <a:spLocks noChangeArrowheads="1"/>
              </p:cNvSpPr>
              <p:nvPr/>
            </p:nvSpPr>
            <p:spPr bwMode="auto">
              <a:xfrm>
                <a:off x="0" y="828675"/>
                <a:ext cx="1259840" cy="251460"/>
              </a:xfrm>
              <a:prstGeom prst="rect">
                <a:avLst/>
              </a:prstGeom>
              <a:solidFill>
                <a:srgbClr val="92D050"/>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a:effectLst/>
                    <a:latin typeface="Calibri"/>
                    <a:ea typeface="Calibri"/>
                    <a:cs typeface="Times New Roman"/>
                  </a:rPr>
                  <a:t>Less Deprived</a:t>
                </a:r>
                <a:endParaRPr lang="en-GB" sz="1100">
                  <a:effectLst/>
                  <a:latin typeface="Calibri"/>
                  <a:ea typeface="Calibri"/>
                  <a:cs typeface="Times New Roman"/>
                </a:endParaRPr>
              </a:p>
            </p:txBody>
          </p:sp>
          <p:sp>
            <p:nvSpPr>
              <p:cNvPr id="16" name="Text Box 2"/>
              <p:cNvSpPr txBox="1">
                <a:spLocks noChangeArrowheads="1"/>
              </p:cNvSpPr>
              <p:nvPr/>
            </p:nvSpPr>
            <p:spPr bwMode="auto">
              <a:xfrm>
                <a:off x="0" y="1104900"/>
                <a:ext cx="1259840" cy="251460"/>
              </a:xfrm>
              <a:prstGeom prst="rect">
                <a:avLst/>
              </a:prstGeom>
              <a:solidFill>
                <a:srgbClr val="006600"/>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solidFill>
                      <a:schemeClr val="bg1"/>
                    </a:solidFill>
                    <a:effectLst/>
                    <a:latin typeface="Calibri"/>
                    <a:ea typeface="Calibri"/>
                    <a:cs typeface="Times New Roman"/>
                  </a:rPr>
                  <a:t>Least Deprived</a:t>
                </a:r>
                <a:endParaRPr lang="en-GB" sz="1100" dirty="0">
                  <a:solidFill>
                    <a:schemeClr val="bg1"/>
                  </a:solidFill>
                  <a:effectLst/>
                  <a:latin typeface="Calibri"/>
                  <a:ea typeface="Calibri"/>
                  <a:cs typeface="Times New Roman"/>
                </a:endParaRPr>
              </a:p>
            </p:txBody>
          </p:sp>
        </p:grpSp>
      </p:grpSp>
      <p:sp>
        <p:nvSpPr>
          <p:cNvPr id="2"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bmk="_Toc439670208">
                <a:ln>
                  <a:noFill/>
                </a:ln>
                <a:solidFill>
                  <a:srgbClr val="0070C0"/>
                </a:solidFill>
                <a:effectLst/>
                <a:latin typeface="Ebrima" pitchFamily="2" charset="0"/>
                <a:ea typeface="Calibri" pitchFamily="34" charset="0"/>
                <a:cs typeface="Times New Roman" pitchFamily="18" charset="0"/>
              </a:rPr>
              <a:t>Figure 37: Income deprivation affecting Children, quintiles within Havering LSOA, 2015</a:t>
            </a:r>
            <a:endParaRPr kumimoji="0" lang="en-GB"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16"/>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17"/>
          <p:cNvSpPr>
            <a:spLocks noChangeArrowheads="1"/>
          </p:cNvSpPr>
          <p:nvPr/>
        </p:nvSpPr>
        <p:spPr bwMode="auto">
          <a:xfrm>
            <a:off x="0" y="659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797415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4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361086"/>
            <a:ext cx="8229600" cy="720000"/>
          </a:xfrm>
        </p:spPr>
        <p:txBody>
          <a:bodyPr/>
          <a:lstStyle/>
          <a:p>
            <a:pPr eaLnBrk="1" hangingPunct="1"/>
            <a:r>
              <a:rPr lang="en-US" sz="3600" b="1" dirty="0" smtClean="0">
                <a:solidFill>
                  <a:srgbClr val="0070C0"/>
                </a:solidFill>
                <a:latin typeface="Microsoft YaHei UI" pitchFamily="34" charset="-122"/>
                <a:ea typeface="Microsoft YaHei UI" pitchFamily="34" charset="-122"/>
              </a:rPr>
              <a:t>Economic Profile </a:t>
            </a:r>
            <a:r>
              <a:rPr lang="en-US" sz="3600" b="1" dirty="0" smtClean="0">
                <a:solidFill>
                  <a:schemeClr val="accent6"/>
                </a:solidFill>
                <a:latin typeface="Microsoft YaHei UI" pitchFamily="34" charset="-122"/>
                <a:ea typeface="Microsoft YaHei UI" pitchFamily="34" charset="-122"/>
              </a:rPr>
              <a:t>– Employment</a:t>
            </a:r>
            <a:endParaRPr lang="en-US" sz="3600" b="1" dirty="0">
              <a:solidFill>
                <a:schemeClr val="accent6"/>
              </a:solidFill>
              <a:latin typeface="Microsoft YaHei UI" pitchFamily="34" charset="-122"/>
              <a:ea typeface="Microsoft YaHei UI" pitchFamily="34" charset="-122"/>
            </a:endParaRPr>
          </a:p>
        </p:txBody>
      </p:sp>
      <p:graphicFrame>
        <p:nvGraphicFramePr>
          <p:cNvPr id="9" name="Table 8"/>
          <p:cNvGraphicFramePr>
            <a:graphicFrameLocks noGrp="1"/>
          </p:cNvGraphicFramePr>
          <p:nvPr>
            <p:extLst>
              <p:ext uri="{D42A27DB-BD31-4B8C-83A1-F6EECF244321}">
                <p14:modId xmlns:p14="http://schemas.microsoft.com/office/powerpoint/2010/main" val="2039416808"/>
              </p:ext>
            </p:extLst>
          </p:nvPr>
        </p:nvGraphicFramePr>
        <p:xfrm>
          <a:off x="239692" y="1081086"/>
          <a:ext cx="8447108" cy="774874"/>
        </p:xfrm>
        <a:graphic>
          <a:graphicData uri="http://schemas.openxmlformats.org/drawingml/2006/table">
            <a:tbl>
              <a:tblPr firstRow="1" bandRow="1">
                <a:tableStyleId>{3B4B98B0-60AC-42C2-AFA5-B58CD77FA1E5}</a:tableStyleId>
              </a:tblPr>
              <a:tblGrid>
                <a:gridCol w="8447108"/>
              </a:tblGrid>
              <a:tr h="774874">
                <a:tc>
                  <a:txBody>
                    <a:bodyPr/>
                    <a:lstStyle/>
                    <a:p>
                      <a:pPr algn="just"/>
                      <a:r>
                        <a:rPr lang="en-GB" sz="1800" b="1" dirty="0" smtClean="0">
                          <a:solidFill>
                            <a:schemeClr val="tx2"/>
                          </a:solidFill>
                        </a:rPr>
                        <a:t>79.8% </a:t>
                      </a:r>
                      <a:r>
                        <a:rPr lang="en-GB" sz="1800" b="0" dirty="0" smtClean="0"/>
                        <a:t>of working age residents in Havering were in employment </a:t>
                      </a:r>
                      <a:r>
                        <a:rPr lang="en-GB" sz="1800" b="0" dirty="0" smtClean="0"/>
                        <a:t>(October 2016-September </a:t>
                      </a:r>
                      <a:r>
                        <a:rPr lang="en-GB" sz="1800" b="0" dirty="0" smtClean="0"/>
                        <a:t>2017 Annual household survey), which is higher than London and England.</a:t>
                      </a:r>
                      <a:endParaRPr lang="en-GB" sz="1800" b="0" dirty="0"/>
                    </a:p>
                  </a:txBody>
                  <a:tcPr anchor="ctr"/>
                </a:tc>
              </a:tr>
            </a:tbl>
          </a:graphicData>
        </a:graphic>
      </p:graphicFrame>
      <p:sp>
        <p:nvSpPr>
          <p:cNvPr id="8" name="TextBox 7"/>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0" name="TextBox 9"/>
          <p:cNvSpPr txBox="1"/>
          <p:nvPr/>
        </p:nvSpPr>
        <p:spPr>
          <a:xfrm>
            <a:off x="0" y="6396335"/>
            <a:ext cx="4445251" cy="461665"/>
          </a:xfrm>
          <a:prstGeom prst="rect">
            <a:avLst/>
          </a:prstGeom>
          <a:noFill/>
        </p:spPr>
        <p:txBody>
          <a:bodyPr wrap="square" rtlCol="0">
            <a:spAutoFit/>
          </a:bodyPr>
          <a:lstStyle/>
          <a:p>
            <a:r>
              <a:rPr lang="en-GB" sz="1200" dirty="0" smtClean="0"/>
              <a:t>Dataset:  Annual Population Survey, </a:t>
            </a:r>
            <a:r>
              <a:rPr lang="en-GB" sz="1200" dirty="0" smtClean="0"/>
              <a:t>October </a:t>
            </a:r>
            <a:r>
              <a:rPr lang="en-GB" sz="1200" dirty="0" smtClean="0"/>
              <a:t>2016 – </a:t>
            </a:r>
            <a:r>
              <a:rPr lang="en-GB" sz="1200" dirty="0" smtClean="0"/>
              <a:t>September </a:t>
            </a:r>
            <a:r>
              <a:rPr lang="en-GB" sz="1200" dirty="0" smtClean="0"/>
              <a:t>2017</a:t>
            </a:r>
          </a:p>
          <a:p>
            <a:r>
              <a:rPr lang="en-GB" sz="1200" dirty="0" smtClean="0"/>
              <a:t>Data Source: Office for National Statistics via NOMIS</a:t>
            </a:r>
            <a:endParaRPr lang="en-GB" sz="1200"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726498" y="1993090"/>
            <a:ext cx="5437505" cy="3527425"/>
          </a:xfrm>
          <a:prstGeom prst="rect">
            <a:avLst/>
          </a:prstGeom>
          <a:noFill/>
          <a:ln>
            <a:noFill/>
          </a:ln>
        </p:spPr>
      </p:pic>
    </p:spTree>
    <p:extLst>
      <p:ext uri="{BB962C8B-B14F-4D97-AF65-F5344CB8AC3E}">
        <p14:creationId xmlns:p14="http://schemas.microsoft.com/office/powerpoint/2010/main" val="3566257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9" y="352032"/>
            <a:ext cx="8447103" cy="720000"/>
          </a:xfrm>
        </p:spPr>
        <p:txBody>
          <a:bodyPr/>
          <a:lstStyle/>
          <a:p>
            <a:pPr eaLnBrk="1" hangingPunct="1"/>
            <a:r>
              <a:rPr lang="en-US" sz="3600" b="1" dirty="0" smtClean="0">
                <a:solidFill>
                  <a:srgbClr val="0070C0"/>
                </a:solidFill>
                <a:latin typeface="Microsoft YaHei UI" pitchFamily="34" charset="-122"/>
                <a:ea typeface="Microsoft YaHei UI" pitchFamily="34" charset="-122"/>
              </a:rPr>
              <a:t>Economic Profile </a:t>
            </a:r>
            <a:r>
              <a:rPr lang="en-US" sz="3600" b="1" dirty="0" smtClean="0">
                <a:solidFill>
                  <a:schemeClr val="accent6"/>
                </a:solidFill>
                <a:latin typeface="Microsoft YaHei UI" pitchFamily="34" charset="-122"/>
                <a:ea typeface="Microsoft YaHei UI" pitchFamily="34" charset="-122"/>
              </a:rPr>
              <a:t>– Unemployment</a:t>
            </a:r>
            <a:endParaRPr lang="en-US" sz="3600" b="1" dirty="0">
              <a:solidFill>
                <a:schemeClr val="accent6"/>
              </a:solidFill>
              <a:latin typeface="Microsoft YaHei UI" pitchFamily="34" charset="-122"/>
              <a:ea typeface="Microsoft YaHei UI" pitchFamily="34" charset="-122"/>
            </a:endParaRPr>
          </a:p>
        </p:txBody>
      </p:sp>
      <p:graphicFrame>
        <p:nvGraphicFramePr>
          <p:cNvPr id="8" name="Table 7"/>
          <p:cNvGraphicFramePr>
            <a:graphicFrameLocks noGrp="1"/>
          </p:cNvGraphicFramePr>
          <p:nvPr>
            <p:extLst>
              <p:ext uri="{D42A27DB-BD31-4B8C-83A1-F6EECF244321}">
                <p14:modId xmlns:p14="http://schemas.microsoft.com/office/powerpoint/2010/main" val="2184294082"/>
              </p:ext>
            </p:extLst>
          </p:nvPr>
        </p:nvGraphicFramePr>
        <p:xfrm>
          <a:off x="23090" y="1016748"/>
          <a:ext cx="9057536" cy="801779"/>
        </p:xfrm>
        <a:graphic>
          <a:graphicData uri="http://schemas.openxmlformats.org/drawingml/2006/table">
            <a:tbl>
              <a:tblPr firstRow="1" bandRow="1">
                <a:tableStyleId>{3B4B98B0-60AC-42C2-AFA5-B58CD77FA1E5}</a:tableStyleId>
              </a:tblPr>
              <a:tblGrid>
                <a:gridCol w="9057536"/>
              </a:tblGrid>
              <a:tr h="801779">
                <a:tc>
                  <a:txBody>
                    <a:bodyPr/>
                    <a:lstStyle/>
                    <a:p>
                      <a:pPr algn="ctr"/>
                      <a:r>
                        <a:rPr lang="en-GB" sz="2200" b="0" dirty="0" smtClean="0"/>
                        <a:t>The proportion of working age residents in Havering claiming out-of-work benefits (</a:t>
                      </a:r>
                      <a:r>
                        <a:rPr lang="en-GB" sz="2400" b="1" dirty="0" smtClean="0">
                          <a:solidFill>
                            <a:schemeClr val="tx2"/>
                          </a:solidFill>
                        </a:rPr>
                        <a:t>6.8%</a:t>
                      </a:r>
                      <a:r>
                        <a:rPr lang="en-GB" sz="2200" b="0" dirty="0" smtClean="0"/>
                        <a:t>) is significantly lower than England.</a:t>
                      </a:r>
                      <a:endParaRPr lang="en-GB" sz="2200" b="0" dirty="0"/>
                    </a:p>
                  </a:txBody>
                  <a:tcPr anchor="ctr"/>
                </a:tc>
              </a:tr>
            </a:tbl>
          </a:graphicData>
        </a:graphic>
      </p:graphicFrame>
      <p:sp>
        <p:nvSpPr>
          <p:cNvPr id="9" name="TextBox 8"/>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10" name="TextBox 9"/>
          <p:cNvSpPr txBox="1"/>
          <p:nvPr/>
        </p:nvSpPr>
        <p:spPr>
          <a:xfrm>
            <a:off x="0" y="6396335"/>
            <a:ext cx="4445251" cy="461665"/>
          </a:xfrm>
          <a:prstGeom prst="rect">
            <a:avLst/>
          </a:prstGeom>
          <a:noFill/>
        </p:spPr>
        <p:txBody>
          <a:bodyPr wrap="square" rtlCol="0">
            <a:spAutoFit/>
          </a:bodyPr>
          <a:lstStyle/>
          <a:p>
            <a:r>
              <a:rPr lang="en-GB" sz="1200" dirty="0" smtClean="0"/>
              <a:t>Dataset:  Annual Population Survey, </a:t>
            </a:r>
            <a:r>
              <a:rPr lang="en-GB" sz="1200" dirty="0"/>
              <a:t>October 2016 – September 2017</a:t>
            </a:r>
            <a:endParaRPr lang="en-GB" sz="1200" dirty="0" smtClean="0"/>
          </a:p>
          <a:p>
            <a:r>
              <a:rPr lang="en-GB" sz="1200" dirty="0" smtClean="0"/>
              <a:t>Data Source: Office for National Statistics via NOMIS</a:t>
            </a:r>
            <a:endParaRPr lang="en-GB" sz="1200"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676383" y="2007523"/>
            <a:ext cx="5780607" cy="3418492"/>
          </a:xfrm>
          <a:prstGeom prst="rect">
            <a:avLst/>
          </a:prstGeom>
          <a:noFill/>
          <a:ln>
            <a:noFill/>
          </a:ln>
        </p:spPr>
      </p:pic>
    </p:spTree>
    <p:extLst>
      <p:ext uri="{BB962C8B-B14F-4D97-AF65-F5344CB8AC3E}">
        <p14:creationId xmlns:p14="http://schemas.microsoft.com/office/powerpoint/2010/main" val="3347550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9" y="517133"/>
            <a:ext cx="8447103" cy="600467"/>
          </a:xfrm>
        </p:spPr>
        <p:txBody>
          <a:bodyPr/>
          <a:lstStyle/>
          <a:p>
            <a:pPr eaLnBrk="1" hangingPunct="1"/>
            <a:r>
              <a:rPr lang="en-US" sz="3600" b="1" dirty="0" smtClean="0">
                <a:solidFill>
                  <a:srgbClr val="0070C0"/>
                </a:solidFill>
                <a:latin typeface="Microsoft YaHei UI" pitchFamily="34" charset="-122"/>
                <a:ea typeface="Microsoft YaHei UI" pitchFamily="34" charset="-122"/>
              </a:rPr>
              <a:t>Definitions 1</a:t>
            </a:r>
            <a:endParaRPr lang="en-US" sz="3600" dirty="0">
              <a:solidFill>
                <a:srgbClr val="0070C0"/>
              </a:solidFill>
              <a:latin typeface="Microsoft YaHei UI" pitchFamily="34" charset="-122"/>
              <a:ea typeface="Microsoft YaHei UI" pitchFamily="34" charset="-122"/>
            </a:endParaRPr>
          </a:p>
        </p:txBody>
      </p:sp>
      <p:graphicFrame>
        <p:nvGraphicFramePr>
          <p:cNvPr id="2" name="Table 1"/>
          <p:cNvGraphicFramePr>
            <a:graphicFrameLocks noGrp="1"/>
          </p:cNvGraphicFramePr>
          <p:nvPr>
            <p:extLst>
              <p:ext uri="{D42A27DB-BD31-4B8C-83A1-F6EECF244321}">
                <p14:modId xmlns:p14="http://schemas.microsoft.com/office/powerpoint/2010/main" val="311578991"/>
              </p:ext>
            </p:extLst>
          </p:nvPr>
        </p:nvGraphicFramePr>
        <p:xfrm>
          <a:off x="317500" y="1447800"/>
          <a:ext cx="8586803" cy="3383280"/>
        </p:xfrm>
        <a:graphic>
          <a:graphicData uri="http://schemas.openxmlformats.org/drawingml/2006/table">
            <a:tbl>
              <a:tblPr firstRow="1" bandRow="1">
                <a:tableStyleId>{5940675A-B579-460E-94D1-54222C63F5DA}</a:tableStyleId>
              </a:tblPr>
              <a:tblGrid>
                <a:gridCol w="1347560"/>
                <a:gridCol w="862240"/>
                <a:gridCol w="6377003"/>
              </a:tblGrid>
              <a:tr h="370840">
                <a:tc gridSpan="2">
                  <a:txBody>
                    <a:bodyPr/>
                    <a:lstStyle/>
                    <a:p>
                      <a:r>
                        <a:rPr lang="en-GB" sz="1600" b="1" i="0" dirty="0" smtClean="0">
                          <a:solidFill>
                            <a:schemeClr val="tx2"/>
                          </a:solidFill>
                        </a:rPr>
                        <a:t>Child Poverty </a:t>
                      </a:r>
                      <a:endParaRPr lang="en-GB" sz="1600" b="1" i="0" dirty="0">
                        <a:solidFill>
                          <a:schemeClr val="tx2"/>
                        </a:solidFill>
                      </a:endParaRPr>
                    </a:p>
                  </a:txBody>
                  <a:tcPr anchor="ctr"/>
                </a:tc>
                <a:tc hMerge="1">
                  <a:txBody>
                    <a:bodyPr/>
                    <a:lstStyle/>
                    <a:p>
                      <a:endParaRPr lang="en-GB"/>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kern="1200" dirty="0" smtClean="0">
                          <a:solidFill>
                            <a:schemeClr val="tx2"/>
                          </a:solidFill>
                          <a:effectLst/>
                          <a:latin typeface="+mn-lt"/>
                          <a:ea typeface="+mn-ea"/>
                          <a:cs typeface="+mn-cs"/>
                        </a:rPr>
                        <a:t>measures the proportion of children living in families in receipt of out-of-work benefits or in receipt of tax credits where their reported income is less than 60 per cent median income.</a:t>
                      </a:r>
                      <a:endParaRPr lang="en-GB" sz="1600" dirty="0"/>
                    </a:p>
                  </a:txBody>
                  <a:tcPr/>
                </a:tc>
              </a:tr>
              <a:tr h="370840">
                <a:tc rowSpan="2">
                  <a:txBody>
                    <a:bodyPr/>
                    <a:lstStyle/>
                    <a:p>
                      <a:r>
                        <a:rPr lang="en-GB" sz="1600" b="1" dirty="0" smtClean="0">
                          <a:solidFill>
                            <a:schemeClr val="tx2"/>
                          </a:solidFill>
                        </a:rPr>
                        <a:t>Deprivation</a:t>
                      </a:r>
                      <a:endParaRPr lang="en-GB" sz="1600" b="1" dirty="0">
                        <a:solidFill>
                          <a:schemeClr val="tx2"/>
                        </a:solidFill>
                      </a:endParaRPr>
                    </a:p>
                  </a:txBody>
                  <a:tcPr anchor="ctr"/>
                </a:tc>
                <a:tc>
                  <a:txBody>
                    <a:bodyPr/>
                    <a:lstStyle/>
                    <a:p>
                      <a:r>
                        <a:rPr lang="en-GB" sz="1600" b="1" dirty="0" err="1" smtClean="0">
                          <a:solidFill>
                            <a:schemeClr val="tx2"/>
                          </a:solidFill>
                        </a:rPr>
                        <a:t>Decile</a:t>
                      </a:r>
                      <a:endParaRPr lang="en-GB" sz="1600" b="1" dirty="0">
                        <a:solidFill>
                          <a:schemeClr val="tx2"/>
                        </a:solidFill>
                      </a:endParaRPr>
                    </a:p>
                  </a:txBody>
                  <a:tcPr anchor="ctr"/>
                </a:tc>
                <a:tc>
                  <a:txBody>
                    <a:bodyPr/>
                    <a:lstStyle/>
                    <a:p>
                      <a:r>
                        <a:rPr lang="en-GB" sz="1600" b="0" i="0" kern="1200" dirty="0" smtClean="0">
                          <a:solidFill>
                            <a:schemeClr val="tx2"/>
                          </a:solidFill>
                          <a:effectLst/>
                          <a:latin typeface="+mn-lt"/>
                          <a:ea typeface="+mn-ea"/>
                          <a:cs typeface="+mn-cs"/>
                        </a:rPr>
                        <a:t>Population ranked in order of deprivation and split into 10 groups (from most to least deprived)</a:t>
                      </a:r>
                      <a:endParaRPr lang="en-GB" sz="1600" dirty="0"/>
                    </a:p>
                  </a:txBody>
                  <a:tcPr/>
                </a:tc>
              </a:tr>
              <a:tr h="370840">
                <a:tc vMerge="1">
                  <a:txBody>
                    <a:bodyPr/>
                    <a:lstStyle/>
                    <a:p>
                      <a:endParaRPr lang="en-GB" dirty="0"/>
                    </a:p>
                  </a:txBody>
                  <a:tcPr/>
                </a:tc>
                <a:tc>
                  <a:txBody>
                    <a:bodyPr/>
                    <a:lstStyle/>
                    <a:p>
                      <a:r>
                        <a:rPr lang="en-GB" sz="1600" b="1" dirty="0" smtClean="0">
                          <a:solidFill>
                            <a:schemeClr val="tx2"/>
                          </a:solidFill>
                        </a:rPr>
                        <a:t>Quintile</a:t>
                      </a:r>
                      <a:endParaRPr lang="en-GB" sz="1600" b="1" dirty="0">
                        <a:solidFill>
                          <a:schemeClr val="tx2"/>
                        </a:solidFill>
                      </a:endParaRPr>
                    </a:p>
                  </a:txBody>
                  <a:tcPr anchor="ctr"/>
                </a:tc>
                <a:tc>
                  <a:txBody>
                    <a:bodyPr/>
                    <a:lstStyle/>
                    <a:p>
                      <a:r>
                        <a:rPr lang="en-GB" sz="1600" b="0" i="0" kern="1200" dirty="0" smtClean="0">
                          <a:solidFill>
                            <a:schemeClr val="tx2"/>
                          </a:solidFill>
                          <a:effectLst/>
                          <a:latin typeface="+mn-lt"/>
                          <a:ea typeface="+mn-ea"/>
                          <a:cs typeface="+mn-cs"/>
                        </a:rPr>
                        <a:t>Population ranked in order of deprivation and split into 5 groups (from most to least deprived)</a:t>
                      </a:r>
                      <a:endParaRPr lang="en-GB" sz="1600" dirty="0"/>
                    </a:p>
                  </a:txBody>
                  <a:tcPr/>
                </a:tc>
              </a:tr>
              <a:tr h="370840">
                <a:tc gridSpan="2">
                  <a:txBody>
                    <a:bodyPr/>
                    <a:lstStyle/>
                    <a:p>
                      <a:r>
                        <a:rPr lang="en-GB" sz="1600" b="1" dirty="0" smtClean="0">
                          <a:solidFill>
                            <a:schemeClr val="tx2"/>
                          </a:solidFill>
                        </a:rPr>
                        <a:t>General Fertility</a:t>
                      </a:r>
                      <a:r>
                        <a:rPr lang="en-GB" sz="1600" b="1" baseline="0" dirty="0" smtClean="0">
                          <a:solidFill>
                            <a:schemeClr val="tx2"/>
                          </a:solidFill>
                        </a:rPr>
                        <a:t> </a:t>
                      </a:r>
                    </a:p>
                    <a:p>
                      <a:r>
                        <a:rPr lang="en-GB" sz="1600" b="1" baseline="0" dirty="0" smtClean="0">
                          <a:solidFill>
                            <a:schemeClr val="tx2"/>
                          </a:solidFill>
                        </a:rPr>
                        <a:t>Rate</a:t>
                      </a:r>
                      <a:endParaRPr lang="en-GB" sz="1600" b="1" dirty="0">
                        <a:solidFill>
                          <a:schemeClr val="tx2"/>
                        </a:solidFill>
                      </a:endParaRPr>
                    </a:p>
                  </a:txBody>
                  <a:tcPr anchor="ctr"/>
                </a:tc>
                <a:tc hMerge="1">
                  <a:txBody>
                    <a:bodyPr/>
                    <a:lstStyle/>
                    <a:p>
                      <a:endParaRPr lang="en-GB"/>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kern="1200" dirty="0" smtClean="0">
                          <a:solidFill>
                            <a:schemeClr val="tx2"/>
                          </a:solidFill>
                          <a:effectLst/>
                          <a:latin typeface="+mn-lt"/>
                          <a:ea typeface="+mn-ea"/>
                          <a:cs typeface="+mn-cs"/>
                        </a:rPr>
                        <a:t>defined as the number of live births in a geographic area in a year per 1000 women of childbearing age (defined as age 15 to 44 years)</a:t>
                      </a:r>
                      <a:endParaRPr lang="en-GB" sz="1600" dirty="0"/>
                    </a:p>
                  </a:txBody>
                  <a:tcPr/>
                </a:tc>
              </a:tr>
              <a:tr h="370840">
                <a:tc gridSpan="2">
                  <a:txBody>
                    <a:bodyPr/>
                    <a:lstStyle/>
                    <a:p>
                      <a:r>
                        <a:rPr lang="en-GB" sz="1600" b="1" dirty="0" smtClean="0">
                          <a:solidFill>
                            <a:schemeClr val="tx2"/>
                          </a:solidFill>
                        </a:rPr>
                        <a:t>Usual Resident </a:t>
                      </a:r>
                    </a:p>
                    <a:p>
                      <a:r>
                        <a:rPr lang="en-GB" sz="1600" b="1" dirty="0" smtClean="0">
                          <a:solidFill>
                            <a:schemeClr val="tx2"/>
                          </a:solidFill>
                        </a:rPr>
                        <a:t>Population</a:t>
                      </a:r>
                      <a:endParaRPr lang="en-GB" sz="1600" b="1" dirty="0">
                        <a:solidFill>
                          <a:schemeClr val="tx2"/>
                        </a:solidFill>
                      </a:endParaRPr>
                    </a:p>
                  </a:txBody>
                  <a:tcPr anchor="ctr"/>
                </a:tc>
                <a:tc hMerge="1">
                  <a:txBody>
                    <a:bodyPr/>
                    <a:lstStyle/>
                    <a:p>
                      <a:endParaRPr lang="en-GB"/>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kern="1200" dirty="0" smtClean="0">
                          <a:solidFill>
                            <a:schemeClr val="tx2"/>
                          </a:solidFill>
                          <a:effectLst/>
                          <a:latin typeface="+mn-lt"/>
                          <a:ea typeface="+mn-ea"/>
                          <a:cs typeface="+mn-cs"/>
                        </a:rPr>
                        <a:t>anyone who is resident and had stayed or intends to stay for a period of 12 months or more, OR has a permanent address and is outside the UK and intends to be outside the UK for less than 12 months.</a:t>
                      </a:r>
                      <a:endParaRPr lang="en-GB" sz="1600" b="0" i="0" dirty="0" smtClean="0">
                        <a:solidFill>
                          <a:schemeClr val="tx2"/>
                        </a:solidFill>
                      </a:endParaRPr>
                    </a:p>
                  </a:txBody>
                  <a:tcPr/>
                </a:tc>
              </a:tr>
            </a:tbl>
          </a:graphicData>
        </a:graphic>
      </p:graphicFrame>
    </p:spTree>
    <p:extLst>
      <p:ext uri="{BB962C8B-B14F-4D97-AF65-F5344CB8AC3E}">
        <p14:creationId xmlns:p14="http://schemas.microsoft.com/office/powerpoint/2010/main" val="31900542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9" y="331788"/>
            <a:ext cx="8447103" cy="646112"/>
          </a:xfrm>
        </p:spPr>
        <p:txBody>
          <a:bodyPr/>
          <a:lstStyle/>
          <a:p>
            <a:pPr eaLnBrk="1" hangingPunct="1"/>
            <a:r>
              <a:rPr lang="en-US" sz="3600" b="1" dirty="0" smtClean="0">
                <a:solidFill>
                  <a:srgbClr val="0070C0"/>
                </a:solidFill>
                <a:latin typeface="Microsoft YaHei UI" pitchFamily="34" charset="-122"/>
                <a:ea typeface="Microsoft YaHei UI" pitchFamily="34" charset="-122"/>
              </a:rPr>
              <a:t>Definitions 2</a:t>
            </a:r>
            <a:endParaRPr lang="en-US" sz="3600" dirty="0">
              <a:solidFill>
                <a:srgbClr val="0070C0"/>
              </a:solidFill>
              <a:latin typeface="Microsoft YaHei UI" pitchFamily="34" charset="-122"/>
              <a:ea typeface="Microsoft YaHei UI" pitchFamily="34" charset="-122"/>
            </a:endParaRPr>
          </a:p>
        </p:txBody>
      </p:sp>
      <p:graphicFrame>
        <p:nvGraphicFramePr>
          <p:cNvPr id="2" name="Table 1"/>
          <p:cNvGraphicFramePr>
            <a:graphicFrameLocks noGrp="1"/>
          </p:cNvGraphicFramePr>
          <p:nvPr>
            <p:extLst>
              <p:ext uri="{D42A27DB-BD31-4B8C-83A1-F6EECF244321}">
                <p14:modId xmlns:p14="http://schemas.microsoft.com/office/powerpoint/2010/main" val="3599891647"/>
              </p:ext>
            </p:extLst>
          </p:nvPr>
        </p:nvGraphicFramePr>
        <p:xfrm>
          <a:off x="187579" y="1115060"/>
          <a:ext cx="8815022" cy="4511040"/>
        </p:xfrm>
        <a:graphic>
          <a:graphicData uri="http://schemas.openxmlformats.org/drawingml/2006/table">
            <a:tbl>
              <a:tblPr firstRow="1" bandRow="1">
                <a:tableStyleId>{5940675A-B579-460E-94D1-54222C63F5DA}</a:tableStyleId>
              </a:tblPr>
              <a:tblGrid>
                <a:gridCol w="1069110"/>
                <a:gridCol w="1308100"/>
                <a:gridCol w="6437812"/>
              </a:tblGrid>
              <a:tr h="370840">
                <a:tc gridSpan="2">
                  <a:txBody>
                    <a:bodyPr/>
                    <a:lstStyle/>
                    <a:p>
                      <a:r>
                        <a:rPr lang="en-GB" sz="1600" b="1" i="0" dirty="0" smtClean="0">
                          <a:solidFill>
                            <a:schemeClr val="tx2"/>
                          </a:solidFill>
                        </a:rPr>
                        <a:t>Life Expectancy</a:t>
                      </a:r>
                      <a:endParaRPr lang="en-GB" sz="1600" b="1" i="0" dirty="0">
                        <a:solidFill>
                          <a:schemeClr val="tx2"/>
                        </a:solidFill>
                      </a:endParaRPr>
                    </a:p>
                  </a:txBody>
                  <a:tcPr anchor="ctr"/>
                </a:tc>
                <a:tc hMerge="1">
                  <a:txBody>
                    <a:bodyPr/>
                    <a:lstStyle/>
                    <a:p>
                      <a:endParaRPr lang="en-GB"/>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kern="1200" dirty="0" smtClean="0">
                          <a:solidFill>
                            <a:schemeClr val="tx2"/>
                          </a:solidFill>
                          <a:effectLst/>
                          <a:latin typeface="+mn-lt"/>
                          <a:ea typeface="+mn-ea"/>
                          <a:cs typeface="+mn-cs"/>
                        </a:rPr>
                        <a:t>a frequently used indicator of the overall health of a population: a longer life expectancy is generally a reflection of better health. Reducing the differences in life expectancy is a key part of reducing health inequalities. Life expectancy at birth for an area is an estimate of how long, on average, babies born today may live if she or he experienced that area’s age-specific mortality rates for that time period throughout her or his life.</a:t>
                      </a:r>
                      <a:endParaRPr lang="en-GB" sz="1600" b="0" i="0" dirty="0" smtClean="0">
                        <a:solidFill>
                          <a:schemeClr val="tx2"/>
                        </a:solidFill>
                      </a:endParaRPr>
                    </a:p>
                  </a:txBody>
                  <a:tcPr/>
                </a:tc>
              </a:tr>
              <a:tr h="370840">
                <a:tc rowSpan="2">
                  <a:txBody>
                    <a:bodyPr/>
                    <a:lstStyle/>
                    <a:p>
                      <a:r>
                        <a:rPr lang="en-GB" sz="1600" b="1" dirty="0" smtClean="0">
                          <a:solidFill>
                            <a:schemeClr val="tx2"/>
                          </a:solidFill>
                        </a:rPr>
                        <a:t>Migration</a:t>
                      </a:r>
                      <a:endParaRPr lang="en-GB" sz="1600" b="1" dirty="0">
                        <a:solidFill>
                          <a:schemeClr val="tx2"/>
                        </a:solidFill>
                      </a:endParaRPr>
                    </a:p>
                  </a:txBody>
                  <a:tcPr anchor="ctr"/>
                </a:tc>
                <a:tc>
                  <a:txBody>
                    <a:bodyPr/>
                    <a:lstStyle/>
                    <a:p>
                      <a:r>
                        <a:rPr lang="en-GB" sz="1600" b="1" dirty="0" smtClean="0">
                          <a:solidFill>
                            <a:schemeClr val="tx2"/>
                          </a:solidFill>
                        </a:rPr>
                        <a:t>Internal</a:t>
                      </a:r>
                      <a:endParaRPr lang="en-GB" sz="1600" b="1" dirty="0">
                        <a:solidFill>
                          <a:schemeClr val="tx2"/>
                        </a:solidFill>
                      </a:endParaRPr>
                    </a:p>
                  </a:txBody>
                  <a:tcPr anchor="ctr"/>
                </a:tc>
                <a:tc>
                  <a:txBody>
                    <a:bodyPr/>
                    <a:lstStyle/>
                    <a:p>
                      <a:r>
                        <a:rPr lang="en-GB" sz="1600" b="0" i="0" kern="1200" dirty="0" smtClean="0">
                          <a:solidFill>
                            <a:schemeClr val="tx2"/>
                          </a:solidFill>
                          <a:effectLst/>
                          <a:latin typeface="+mn-lt"/>
                          <a:ea typeface="+mn-ea"/>
                          <a:cs typeface="+mn-cs"/>
                        </a:rPr>
                        <a:t>calculated as the difference in total between those moving into and out of the borough from other local authorities in the United Kingdom</a:t>
                      </a:r>
                      <a:endParaRPr lang="en-GB" sz="1600" dirty="0"/>
                    </a:p>
                  </a:txBody>
                  <a:tcPr/>
                </a:tc>
              </a:tr>
              <a:tr h="370840">
                <a:tc vMerge="1">
                  <a:txBody>
                    <a:bodyPr/>
                    <a:lstStyle/>
                    <a:p>
                      <a:endParaRPr lang="en-GB" dirty="0"/>
                    </a:p>
                  </a:txBody>
                  <a:tcPr/>
                </a:tc>
                <a:tc>
                  <a:txBody>
                    <a:bodyPr/>
                    <a:lstStyle/>
                    <a:p>
                      <a:r>
                        <a:rPr lang="en-GB" sz="1600" b="1" dirty="0" smtClean="0">
                          <a:solidFill>
                            <a:schemeClr val="tx2"/>
                          </a:solidFill>
                        </a:rPr>
                        <a:t>International</a:t>
                      </a:r>
                      <a:endParaRPr lang="en-GB" sz="1600" b="1" dirty="0">
                        <a:solidFill>
                          <a:schemeClr val="tx2"/>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1" dirty="0" smtClean="0">
                          <a:solidFill>
                            <a:schemeClr val="tx2"/>
                          </a:solidFill>
                        </a:rPr>
                        <a:t>Long-term international migrants</a:t>
                      </a:r>
                      <a:r>
                        <a:rPr lang="en-GB" sz="1600" b="0" i="0" dirty="0" smtClean="0">
                          <a:solidFill>
                            <a:schemeClr val="tx2"/>
                          </a:solidFill>
                        </a:rPr>
                        <a:t>: </a:t>
                      </a:r>
                      <a:r>
                        <a:rPr lang="en-GB" sz="1600" b="0" i="0" kern="1200" dirty="0" smtClean="0">
                          <a:solidFill>
                            <a:schemeClr val="tx2"/>
                          </a:solidFill>
                          <a:effectLst/>
                          <a:latin typeface="+mn-lt"/>
                          <a:ea typeface="+mn-ea"/>
                          <a:cs typeface="+mn-cs"/>
                        </a:rPr>
                        <a:t>those coming to the United Kingdom (UK) for more than a year</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b="0" i="1" u="none" kern="1200" dirty="0" smtClean="0">
                          <a:solidFill>
                            <a:schemeClr val="tx2"/>
                          </a:solidFill>
                          <a:effectLst/>
                          <a:latin typeface="+mn-lt"/>
                          <a:ea typeface="+mn-ea"/>
                          <a:cs typeface="+mn-cs"/>
                        </a:rPr>
                        <a:t>Short-term</a:t>
                      </a:r>
                      <a:r>
                        <a:rPr lang="en-GB" sz="1600" b="0" i="1" u="none" kern="1200" baseline="0" dirty="0" smtClean="0">
                          <a:solidFill>
                            <a:schemeClr val="tx2"/>
                          </a:solidFill>
                          <a:effectLst/>
                          <a:latin typeface="+mn-lt"/>
                          <a:ea typeface="+mn-ea"/>
                          <a:cs typeface="+mn-cs"/>
                        </a:rPr>
                        <a:t> international migrants</a:t>
                      </a:r>
                      <a:r>
                        <a:rPr lang="en-GB" sz="1600" b="0" i="0" u="none" kern="1200" baseline="0" dirty="0" smtClean="0">
                          <a:solidFill>
                            <a:schemeClr val="tx2"/>
                          </a:solidFill>
                          <a:effectLst/>
                          <a:latin typeface="+mn-lt"/>
                          <a:ea typeface="+mn-ea"/>
                          <a:cs typeface="+mn-cs"/>
                        </a:rPr>
                        <a:t>: </a:t>
                      </a:r>
                      <a:r>
                        <a:rPr lang="en-GB" sz="1600" b="0" i="0" kern="1200" dirty="0" smtClean="0">
                          <a:solidFill>
                            <a:schemeClr val="tx2"/>
                          </a:solidFill>
                          <a:effectLst/>
                          <a:latin typeface="+mn-lt"/>
                          <a:ea typeface="+mn-ea"/>
                          <a:cs typeface="+mn-cs"/>
                        </a:rPr>
                        <a:t>those coming to the United Kingdom (UK) for less than a year</a:t>
                      </a:r>
                    </a:p>
                  </a:txBody>
                  <a:tcPr/>
                </a:tc>
              </a:tr>
              <a:tr h="370840">
                <a:tc gridSpan="2">
                  <a:txBody>
                    <a:bodyPr/>
                    <a:lstStyle/>
                    <a:p>
                      <a:r>
                        <a:rPr lang="en-GB" sz="1600" b="1" dirty="0" smtClean="0">
                          <a:solidFill>
                            <a:schemeClr val="tx2"/>
                          </a:solidFill>
                        </a:rPr>
                        <a:t>Lower layer Super Output Areas</a:t>
                      </a:r>
                      <a:endParaRPr lang="en-GB" sz="1600" b="1" dirty="0">
                        <a:solidFill>
                          <a:schemeClr val="tx2"/>
                        </a:solidFill>
                      </a:endParaRPr>
                    </a:p>
                  </a:txBody>
                  <a:tcPr anchor="ctr"/>
                </a:tc>
                <a:tc hMerge="1">
                  <a:txBody>
                    <a:bodyPr/>
                    <a:lstStyle/>
                    <a:p>
                      <a:endParaRPr lang="en-GB" sz="1600" b="1" dirty="0">
                        <a:solidFill>
                          <a:schemeClr val="tx2"/>
                        </a:solidFill>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i="0" u="none" kern="1200" dirty="0" smtClean="0">
                          <a:solidFill>
                            <a:schemeClr val="tx2"/>
                          </a:solidFill>
                          <a:effectLst/>
                          <a:latin typeface="+mn-lt"/>
                          <a:ea typeface="+mn-ea"/>
                          <a:cs typeface="+mn-cs"/>
                        </a:rPr>
                        <a:t>are a geographic hierarchy used by Office for National Statistics (ONS) to improve the reporting of small area statistics. They are built from groups of contiguous Output Areas and have been automatically generated to be as consistent in population size as possible, and typically contain from four to six Output Areas. The minimum population is 1000 and the mean is 1500</a:t>
                      </a:r>
                      <a:endParaRPr lang="en-GB" sz="1600" dirty="0"/>
                    </a:p>
                  </a:txBody>
                  <a:tcPr/>
                </a:tc>
              </a:tr>
            </a:tbl>
          </a:graphicData>
        </a:graphic>
      </p:graphicFrame>
    </p:spTree>
    <p:extLst>
      <p:ext uri="{BB962C8B-B14F-4D97-AF65-F5344CB8AC3E}">
        <p14:creationId xmlns:p14="http://schemas.microsoft.com/office/powerpoint/2010/main" val="21840426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9" y="484188"/>
            <a:ext cx="8447103" cy="620712"/>
          </a:xfrm>
        </p:spPr>
        <p:txBody>
          <a:bodyPr/>
          <a:lstStyle/>
          <a:p>
            <a:pPr eaLnBrk="1" hangingPunct="1"/>
            <a:r>
              <a:rPr lang="en-US" sz="3600" b="1" dirty="0" smtClean="0">
                <a:solidFill>
                  <a:srgbClr val="0070C0"/>
                </a:solidFill>
                <a:latin typeface="Microsoft YaHei UI" pitchFamily="34" charset="-122"/>
                <a:ea typeface="Microsoft YaHei UI" pitchFamily="34" charset="-122"/>
              </a:rPr>
              <a:t>Definitions 3</a:t>
            </a:r>
            <a:endParaRPr lang="en-US" sz="3600" dirty="0">
              <a:solidFill>
                <a:srgbClr val="0070C0"/>
              </a:solidFill>
              <a:latin typeface="Microsoft YaHei UI" pitchFamily="34" charset="-122"/>
              <a:ea typeface="Microsoft YaHei UI" pitchFamily="34"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1537317905"/>
              </p:ext>
            </p:extLst>
          </p:nvPr>
        </p:nvGraphicFramePr>
        <p:xfrm>
          <a:off x="317499" y="1214438"/>
          <a:ext cx="8586803" cy="3840480"/>
        </p:xfrm>
        <a:graphic>
          <a:graphicData uri="http://schemas.openxmlformats.org/drawingml/2006/table">
            <a:tbl>
              <a:tblPr firstRow="1" bandRow="1">
                <a:tableStyleId>{5940675A-B579-460E-94D1-54222C63F5DA}</a:tableStyleId>
              </a:tblPr>
              <a:tblGrid>
                <a:gridCol w="2385181"/>
                <a:gridCol w="6201622"/>
              </a:tblGrid>
              <a:tr h="370840">
                <a:tc>
                  <a:txBody>
                    <a:bodyPr/>
                    <a:lstStyle/>
                    <a:p>
                      <a:r>
                        <a:rPr lang="en-GB" sz="1600" b="1" i="0" dirty="0" smtClean="0">
                          <a:solidFill>
                            <a:schemeClr val="tx2"/>
                          </a:solidFill>
                        </a:rPr>
                        <a:t>Statutory Homelessness (Eligible people not in priority</a:t>
                      </a:r>
                      <a:r>
                        <a:rPr lang="en-GB" sz="1600" b="1" i="0" baseline="0" dirty="0" smtClean="0">
                          <a:solidFill>
                            <a:schemeClr val="tx2"/>
                          </a:solidFill>
                        </a:rPr>
                        <a:t> need)</a:t>
                      </a:r>
                      <a:r>
                        <a:rPr lang="en-GB" sz="1600" b="1" i="0" baseline="30000" dirty="0" smtClean="0">
                          <a:solidFill>
                            <a:schemeClr val="tx2"/>
                          </a:solidFill>
                        </a:rPr>
                        <a:t> </a:t>
                      </a:r>
                    </a:p>
                    <a:p>
                      <a:endParaRPr lang="en-GB" sz="1600" b="1" i="0" dirty="0">
                        <a:solidFill>
                          <a:schemeClr val="tx2"/>
                        </a:solidFill>
                      </a:endParaRPr>
                    </a:p>
                  </a:txBody>
                  <a:tcPr anchor="ctr"/>
                </a:tc>
                <a:tc>
                  <a:txBody>
                    <a:bodyPr/>
                    <a:lstStyle/>
                    <a:p>
                      <a:pPr marL="0" algn="just" defTabSz="457200" rtl="0" eaLnBrk="1" latinLnBrk="0" hangingPunct="1"/>
                      <a:r>
                        <a:rPr lang="en-GB" sz="1600" b="0" i="0" kern="1200" dirty="0" smtClean="0">
                          <a:solidFill>
                            <a:schemeClr val="tx2"/>
                          </a:solidFill>
                          <a:effectLst/>
                          <a:latin typeface="+mn-lt"/>
                          <a:ea typeface="+mn-ea"/>
                          <a:cs typeface="+mn-cs"/>
                        </a:rPr>
                        <a:t>This indicator demonstrates the number of households that have presented themselves to their local authority but under homelessness legislation have been deemed to be not in priority need. The majority of the people that full under this cohort are single homeless people. </a:t>
                      </a:r>
                      <a:br>
                        <a:rPr lang="en-GB" sz="1600" b="0" i="0" kern="1200" dirty="0" smtClean="0">
                          <a:solidFill>
                            <a:schemeClr val="tx2"/>
                          </a:solidFill>
                          <a:effectLst/>
                          <a:latin typeface="+mn-lt"/>
                          <a:ea typeface="+mn-ea"/>
                          <a:cs typeface="+mn-cs"/>
                        </a:rPr>
                      </a:br>
                      <a:r>
                        <a:rPr lang="en-GB" sz="1600" b="0" i="0" kern="1200" dirty="0" smtClean="0">
                          <a:solidFill>
                            <a:schemeClr val="tx2"/>
                          </a:solidFill>
                          <a:effectLst/>
                          <a:latin typeface="+mn-lt"/>
                          <a:ea typeface="+mn-ea"/>
                          <a:cs typeface="+mn-cs"/>
                        </a:rPr>
                        <a:t>Households and individuals that are eligible but not in priority need or are in temporary accommodation can have greater public health needs than the population as a whole.</a:t>
                      </a:r>
                    </a:p>
                    <a:p>
                      <a:pPr marL="0" algn="just" defTabSz="457200" rtl="0" eaLnBrk="1" latinLnBrk="0" hangingPunct="1"/>
                      <a:endParaRPr lang="en-GB" sz="1600" b="0" i="0" kern="1200" dirty="0" smtClean="0">
                        <a:solidFill>
                          <a:schemeClr val="tx2"/>
                        </a:solidFill>
                        <a:effectLst/>
                        <a:latin typeface="+mn-lt"/>
                        <a:ea typeface="+mn-ea"/>
                        <a:cs typeface="+mn-cs"/>
                      </a:endParaRPr>
                    </a:p>
                    <a:p>
                      <a:pPr marL="0" algn="just" defTabSz="457200" rtl="0" eaLnBrk="1" latinLnBrk="0" hangingPunct="1"/>
                      <a:r>
                        <a:rPr lang="en-GB" sz="1600" b="0" i="0" kern="1200" dirty="0" smtClean="0">
                          <a:solidFill>
                            <a:schemeClr val="tx2"/>
                          </a:solidFill>
                          <a:effectLst/>
                          <a:latin typeface="+mn-lt"/>
                          <a:ea typeface="+mn-ea"/>
                          <a:cs typeface="+mn-cs"/>
                        </a:rPr>
                        <a:t>Count of households who are eligible homeless people but deemed to be not in priority need under part VII of the Housing Act 1996 or part III of the Housing Act 1985.. People who fall under this criteria must still be provided with advice and assistance in securing their own accommodation.</a:t>
                      </a:r>
                    </a:p>
                  </a:txBody>
                  <a:tcPr/>
                </a:tc>
              </a:tr>
              <a:tr h="370840">
                <a:tc>
                  <a:txBody>
                    <a:bodyPr/>
                    <a:lstStyle/>
                    <a:p>
                      <a:r>
                        <a:rPr lang="en-GB" sz="1600" b="1" i="0" dirty="0" smtClean="0">
                          <a:solidFill>
                            <a:schemeClr val="tx2"/>
                          </a:solidFill>
                        </a:rPr>
                        <a:t>Households in</a:t>
                      </a:r>
                      <a:r>
                        <a:rPr lang="en-GB" sz="1600" b="1" i="0" baseline="0" dirty="0" smtClean="0">
                          <a:solidFill>
                            <a:schemeClr val="tx2"/>
                          </a:solidFill>
                        </a:rPr>
                        <a:t> temporary accommodation</a:t>
                      </a:r>
                      <a:endParaRPr lang="en-GB" sz="1600" b="1" i="0" dirty="0">
                        <a:solidFill>
                          <a:schemeClr val="tx2"/>
                        </a:solidFill>
                      </a:endParaRPr>
                    </a:p>
                  </a:txBody>
                  <a:tcPr anchor="ctr"/>
                </a:tc>
                <a:tc>
                  <a:txBody>
                    <a:bodyPr/>
                    <a:lstStyle/>
                    <a:p>
                      <a:pPr marL="0" algn="l" defTabSz="457200" rtl="0" eaLnBrk="1" latinLnBrk="0" hangingPunct="1"/>
                      <a:r>
                        <a:rPr lang="en-GB" sz="1600" b="0" i="0" kern="1200" dirty="0" smtClean="0">
                          <a:solidFill>
                            <a:schemeClr val="tx2"/>
                          </a:solidFill>
                          <a:effectLst/>
                          <a:latin typeface="+mn-lt"/>
                          <a:ea typeface="+mn-ea"/>
                          <a:cs typeface="+mn-cs"/>
                        </a:rPr>
                        <a:t>These data demonstrate the number of homeless households in temporary accommodation awaiting a settled home.</a:t>
                      </a:r>
                    </a:p>
                  </a:txBody>
                  <a:tcPr/>
                </a:tc>
              </a:tr>
            </a:tbl>
          </a:graphicData>
        </a:graphic>
      </p:graphicFrame>
      <p:sp>
        <p:nvSpPr>
          <p:cNvPr id="4" name="Rectangle 3"/>
          <p:cNvSpPr/>
          <p:nvPr/>
        </p:nvSpPr>
        <p:spPr>
          <a:xfrm>
            <a:off x="10390" y="6543358"/>
            <a:ext cx="6997702" cy="307777"/>
          </a:xfrm>
          <a:prstGeom prst="rect">
            <a:avLst/>
          </a:prstGeom>
        </p:spPr>
        <p:txBody>
          <a:bodyPr wrap="square">
            <a:spAutoFit/>
          </a:bodyPr>
          <a:lstStyle/>
          <a:p>
            <a:pPr fontAlgn="auto">
              <a:spcBef>
                <a:spcPts val="0"/>
              </a:spcBef>
              <a:spcAft>
                <a:spcPts val="0"/>
              </a:spcAft>
              <a:defRPr/>
            </a:pPr>
            <a:r>
              <a:rPr lang="en-GB" sz="1400" baseline="30000" dirty="0">
                <a:solidFill>
                  <a:schemeClr val="tx2"/>
                </a:solidFill>
              </a:rPr>
              <a:t>2</a:t>
            </a:r>
            <a:r>
              <a:rPr lang="en-GB" sz="1400" dirty="0" smtClean="0">
                <a:solidFill>
                  <a:schemeClr val="tx2"/>
                </a:solidFill>
              </a:rPr>
              <a:t> (Definition </a:t>
            </a:r>
            <a:r>
              <a:rPr lang="en-GB" sz="1400" dirty="0">
                <a:solidFill>
                  <a:schemeClr val="tx2"/>
                </a:solidFill>
              </a:rPr>
              <a:t>from Department of Communities and Local Government)</a:t>
            </a:r>
            <a:endParaRPr lang="en-GB" sz="1400" dirty="0"/>
          </a:p>
        </p:txBody>
      </p:sp>
    </p:spTree>
    <p:extLst>
      <p:ext uri="{BB962C8B-B14F-4D97-AF65-F5344CB8AC3E}">
        <p14:creationId xmlns:p14="http://schemas.microsoft.com/office/powerpoint/2010/main" val="2589463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73132" y="1293831"/>
            <a:ext cx="8957819" cy="2006353"/>
            <a:chOff x="73132" y="1391230"/>
            <a:chExt cx="8957819" cy="2006353"/>
          </a:xfrm>
        </p:grpSpPr>
        <p:sp>
          <p:nvSpPr>
            <p:cNvPr id="4" name="Oval 3"/>
            <p:cNvSpPr/>
            <p:nvPr/>
          </p:nvSpPr>
          <p:spPr>
            <a:xfrm>
              <a:off x="73132"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GEOGRAPHIC PROFILE</a:t>
              </a:r>
            </a:p>
          </p:txBody>
        </p:sp>
        <p:sp>
          <p:nvSpPr>
            <p:cNvPr id="7" name="Oval 6"/>
            <p:cNvSpPr/>
            <p:nvPr/>
          </p:nvSpPr>
          <p:spPr>
            <a:xfrm>
              <a:off x="2416220"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POPULATION PROFILE</a:t>
              </a:r>
            </a:p>
          </p:txBody>
        </p:sp>
        <p:sp>
          <p:nvSpPr>
            <p:cNvPr id="8" name="Oval 7"/>
            <p:cNvSpPr/>
            <p:nvPr/>
          </p:nvSpPr>
          <p:spPr>
            <a:xfrm>
              <a:off x="4706660"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HOUSEHOLD PROFILE</a:t>
              </a:r>
            </a:p>
          </p:txBody>
        </p:sp>
        <p:sp>
          <p:nvSpPr>
            <p:cNvPr id="9" name="Oval 8"/>
            <p:cNvSpPr/>
            <p:nvPr/>
          </p:nvSpPr>
          <p:spPr>
            <a:xfrm>
              <a:off x="7024598"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ECONOMIC PROFILE</a:t>
              </a:r>
            </a:p>
          </p:txBody>
        </p:sp>
        <p:cxnSp>
          <p:nvCxnSpPr>
            <p:cNvPr id="11" name="Straight Connector 10"/>
            <p:cNvCxnSpPr>
              <a:stCxn id="4" idx="5"/>
              <a:endCxn id="7" idx="1"/>
            </p:cNvCxnSpPr>
            <p:nvPr/>
          </p:nvCxnSpPr>
          <p:spPr>
            <a:xfrm flipV="1">
              <a:off x="1785661" y="1685054"/>
              <a:ext cx="924383" cy="1418705"/>
            </a:xfrm>
            <a:prstGeom prst="line">
              <a:avLst/>
            </a:prstGeom>
            <a:ln w="19050" cmpd="sng">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5"/>
              <a:endCxn id="8" idx="1"/>
            </p:cNvCxnSpPr>
            <p:nvPr/>
          </p:nvCxnSpPr>
          <p:spPr>
            <a:xfrm flipV="1">
              <a:off x="4128749" y="1685054"/>
              <a:ext cx="871735" cy="1418705"/>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5"/>
              <a:endCxn id="9" idx="1"/>
            </p:cNvCxnSpPr>
            <p:nvPr/>
          </p:nvCxnSpPr>
          <p:spPr>
            <a:xfrm flipV="1">
              <a:off x="6419189" y="1685054"/>
              <a:ext cx="899233" cy="1418705"/>
            </a:xfrm>
            <a:prstGeom prst="line">
              <a:avLst/>
            </a:prstGeom>
            <a:ln w="19050">
              <a:solidFill>
                <a:srgbClr val="00B0F0"/>
              </a:solidFill>
            </a:ln>
          </p:spPr>
          <p:style>
            <a:lnRef idx="2">
              <a:schemeClr val="accent1"/>
            </a:lnRef>
            <a:fillRef idx="0">
              <a:schemeClr val="accent1"/>
            </a:fillRef>
            <a:effectRef idx="1">
              <a:schemeClr val="accent1"/>
            </a:effectRef>
            <a:fontRef idx="minor">
              <a:schemeClr val="tx1"/>
            </a:fontRef>
          </p:style>
        </p:cxnSp>
      </p:grpSp>
      <p:sp>
        <p:nvSpPr>
          <p:cNvPr id="12" name="Title 1"/>
          <p:cNvSpPr txBox="1">
            <a:spLocks/>
          </p:cNvSpPr>
          <p:nvPr/>
        </p:nvSpPr>
        <p:spPr bwMode="auto">
          <a:xfrm>
            <a:off x="449812" y="394280"/>
            <a:ext cx="8229600" cy="8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4000" b="1" dirty="0" smtClean="0">
                <a:solidFill>
                  <a:srgbClr val="0070C0"/>
                </a:solidFill>
                <a:latin typeface="Microsoft YaHei UI" pitchFamily="34" charset="-122"/>
                <a:ea typeface="Microsoft YaHei UI" pitchFamily="34" charset="-122"/>
              </a:rPr>
              <a:t>Contents</a:t>
            </a:r>
            <a:endParaRPr lang="en-US" sz="4000" b="1" dirty="0">
              <a:solidFill>
                <a:srgbClr val="0070C0"/>
              </a:solidFill>
              <a:latin typeface="Microsoft YaHei UI" pitchFamily="34" charset="-122"/>
              <a:ea typeface="Microsoft YaHei UI" pitchFamily="34" charset="-122"/>
            </a:endParaRPr>
          </a:p>
        </p:txBody>
      </p:sp>
      <p:graphicFrame>
        <p:nvGraphicFramePr>
          <p:cNvPr id="17" name="Table 16"/>
          <p:cNvGraphicFramePr>
            <a:graphicFrameLocks noGrp="1"/>
          </p:cNvGraphicFramePr>
          <p:nvPr>
            <p:extLst>
              <p:ext uri="{D42A27DB-BD31-4B8C-83A1-F6EECF244321}">
                <p14:modId xmlns:p14="http://schemas.microsoft.com/office/powerpoint/2010/main" val="2647309877"/>
              </p:ext>
            </p:extLst>
          </p:nvPr>
        </p:nvGraphicFramePr>
        <p:xfrm>
          <a:off x="105751" y="3384120"/>
          <a:ext cx="1737807" cy="1648535"/>
        </p:xfrm>
        <a:graphic>
          <a:graphicData uri="http://schemas.openxmlformats.org/drawingml/2006/table">
            <a:tbl>
              <a:tblPr firstRow="1" bandRow="1">
                <a:tableStyleId>{3B4B98B0-60AC-42C2-AFA5-B58CD77FA1E5}</a:tableStyleId>
              </a:tblPr>
              <a:tblGrid>
                <a:gridCol w="1737807"/>
              </a:tblGrid>
              <a:tr h="1648535">
                <a:tc>
                  <a:txBody>
                    <a:bodyPr/>
                    <a:lstStyle/>
                    <a:p>
                      <a:pPr marL="0" indent="0">
                        <a:buFontTx/>
                        <a:buNone/>
                      </a:pPr>
                      <a:r>
                        <a:rPr lang="en-GB" sz="2000" b="0" dirty="0" smtClean="0">
                          <a:solidFill>
                            <a:schemeClr val="tx1"/>
                          </a:solidFill>
                        </a:rPr>
                        <a:t>- Geographical location </a:t>
                      </a:r>
                    </a:p>
                    <a:p>
                      <a:pPr marL="0" indent="0" algn="l" defTabSz="457200" rtl="0" eaLnBrk="1" latinLnBrk="0" hangingPunct="1">
                        <a:buFontTx/>
                        <a:buNone/>
                      </a:pPr>
                      <a:r>
                        <a:rPr lang="en-GB" sz="2000" b="0" kern="1200" dirty="0" smtClean="0">
                          <a:solidFill>
                            <a:schemeClr val="tx1"/>
                          </a:solidFill>
                          <a:latin typeface="+mn-lt"/>
                          <a:ea typeface="+mn-ea"/>
                          <a:cs typeface="+mn-cs"/>
                        </a:rPr>
                        <a:t>- Havering as a place</a:t>
                      </a:r>
                    </a:p>
                    <a:p>
                      <a:pPr marL="0" indent="0" algn="l" defTabSz="457200" rtl="0" eaLnBrk="1" latinLnBrk="0" hangingPunct="1">
                        <a:buFontTx/>
                        <a:buNone/>
                      </a:pPr>
                      <a:r>
                        <a:rPr lang="en-GB" sz="2000" b="0" kern="1200" dirty="0" smtClean="0">
                          <a:solidFill>
                            <a:schemeClr val="tx1"/>
                          </a:solidFill>
                          <a:latin typeface="+mn-lt"/>
                          <a:ea typeface="+mn-ea"/>
                          <a:cs typeface="+mn-cs"/>
                        </a:rPr>
                        <a:t>- Deprivation</a:t>
                      </a:r>
                    </a:p>
                  </a:txBody>
                  <a:tcPr anchor="ct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32117337"/>
              </p:ext>
            </p:extLst>
          </p:nvPr>
        </p:nvGraphicFramePr>
        <p:xfrm>
          <a:off x="1914808" y="3384120"/>
          <a:ext cx="2642546" cy="2529840"/>
        </p:xfrm>
        <a:graphic>
          <a:graphicData uri="http://schemas.openxmlformats.org/drawingml/2006/table">
            <a:tbl>
              <a:tblPr firstRow="1" bandRow="1">
                <a:tableStyleId>{3B4B98B0-60AC-42C2-AFA5-B58CD77FA1E5}</a:tableStyleId>
              </a:tblPr>
              <a:tblGrid>
                <a:gridCol w="2642546"/>
              </a:tblGrid>
              <a:tr h="1648535">
                <a:tc>
                  <a:txBody>
                    <a:bodyPr/>
                    <a:lstStyle/>
                    <a:p>
                      <a:r>
                        <a:rPr lang="en-GB" sz="2000" b="0" dirty="0" smtClean="0">
                          <a:solidFill>
                            <a:schemeClr val="tx1"/>
                          </a:solidFill>
                        </a:rPr>
                        <a:t>- Size and structure</a:t>
                      </a:r>
                    </a:p>
                    <a:p>
                      <a:r>
                        <a:rPr lang="en-GB" sz="2000" b="0" dirty="0" smtClean="0">
                          <a:solidFill>
                            <a:schemeClr val="tx1"/>
                          </a:solidFill>
                        </a:rPr>
                        <a:t>- Population change</a:t>
                      </a:r>
                    </a:p>
                    <a:p>
                      <a:r>
                        <a:rPr lang="en-GB" sz="2000" b="0" dirty="0" smtClean="0">
                          <a:solidFill>
                            <a:schemeClr val="tx1"/>
                          </a:solidFill>
                        </a:rPr>
                        <a:t>- Ward level change</a:t>
                      </a:r>
                    </a:p>
                    <a:p>
                      <a:pPr marL="0" algn="l" defTabSz="457200" rtl="0" eaLnBrk="1" latinLnBrk="0" hangingPunct="1"/>
                      <a:r>
                        <a:rPr lang="en-GB" sz="2000" b="0" kern="1200" dirty="0" smtClean="0">
                          <a:solidFill>
                            <a:schemeClr val="tx1"/>
                          </a:solidFill>
                          <a:latin typeface="+mn-lt"/>
                          <a:ea typeface="+mn-ea"/>
                          <a:cs typeface="+mn-cs"/>
                        </a:rPr>
                        <a:t>- Births and migration</a:t>
                      </a:r>
                    </a:p>
                    <a:p>
                      <a:pPr marL="0" algn="l" defTabSz="457200" rtl="0" eaLnBrk="1" latinLnBrk="0" hangingPunct="1"/>
                      <a:r>
                        <a:rPr lang="en-GB" sz="2000" b="0" kern="1200" dirty="0" smtClean="0">
                          <a:solidFill>
                            <a:schemeClr val="tx1"/>
                          </a:solidFill>
                          <a:latin typeface="+mn-lt"/>
                          <a:ea typeface="+mn-ea"/>
                          <a:cs typeface="+mn-cs"/>
                        </a:rPr>
                        <a:t>- Projected change  </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tx1"/>
                          </a:solidFill>
                          <a:latin typeface="+mn-lt"/>
                          <a:ea typeface="+mn-ea"/>
                          <a:cs typeface="+mn-cs"/>
                        </a:rPr>
                        <a:t>- Life expectancy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tx1"/>
                          </a:solidFill>
                          <a:latin typeface="+mn-lt"/>
                          <a:ea typeface="+mn-ea"/>
                          <a:cs typeface="+mn-cs"/>
                        </a:rPr>
                        <a:t>- Ethnicity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tx1"/>
                          </a:solidFill>
                          <a:latin typeface="+mn-lt"/>
                          <a:ea typeface="+mn-ea"/>
                          <a:cs typeface="+mn-cs"/>
                        </a:rPr>
                        <a:t>- Disabilities</a:t>
                      </a:r>
                      <a:endParaRPr lang="en-GB" sz="2000" b="0" kern="1200" dirty="0">
                        <a:solidFill>
                          <a:schemeClr val="tx1"/>
                        </a:solidFill>
                        <a:latin typeface="+mn-lt"/>
                        <a:ea typeface="+mn-ea"/>
                        <a:cs typeface="+mn-cs"/>
                      </a:endParaRPr>
                    </a:p>
                  </a:txBody>
                  <a:tcPr anchor="ct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968087744"/>
              </p:ext>
            </p:extLst>
          </p:nvPr>
        </p:nvGraphicFramePr>
        <p:xfrm>
          <a:off x="7196904" y="3384120"/>
          <a:ext cx="1883722" cy="1920240"/>
        </p:xfrm>
        <a:graphic>
          <a:graphicData uri="http://schemas.openxmlformats.org/drawingml/2006/table">
            <a:tbl>
              <a:tblPr firstRow="1" bandRow="1">
                <a:tableStyleId>{3B4B98B0-60AC-42C2-AFA5-B58CD77FA1E5}</a:tableStyleId>
              </a:tblPr>
              <a:tblGrid>
                <a:gridCol w="1883722"/>
              </a:tblGrid>
              <a:tr h="1648535">
                <a:tc>
                  <a:txBody>
                    <a:bodyPr/>
                    <a:lstStyle/>
                    <a:p>
                      <a:pPr marL="0" indent="0">
                        <a:buFontTx/>
                        <a:buChar char="-"/>
                      </a:pPr>
                      <a:r>
                        <a:rPr lang="en-GB" sz="2000" b="0" dirty="0" smtClean="0">
                          <a:solidFill>
                            <a:schemeClr val="tx1"/>
                          </a:solidFill>
                        </a:rPr>
                        <a:t> Income</a:t>
                      </a:r>
                    </a:p>
                    <a:p>
                      <a:pPr marL="0" indent="0">
                        <a:buFontTx/>
                        <a:buChar char="-"/>
                      </a:pPr>
                      <a:r>
                        <a:rPr lang="en-GB" sz="2000" b="0" dirty="0" smtClean="0">
                          <a:solidFill>
                            <a:schemeClr val="tx1"/>
                          </a:solidFill>
                        </a:rPr>
                        <a:t> Car ownership</a:t>
                      </a:r>
                    </a:p>
                    <a:p>
                      <a:r>
                        <a:rPr lang="en-GB" sz="2000" b="0" dirty="0" smtClean="0">
                          <a:solidFill>
                            <a:schemeClr val="tx1"/>
                          </a:solidFill>
                        </a:rPr>
                        <a:t>- Child poverty</a:t>
                      </a:r>
                    </a:p>
                    <a:p>
                      <a:r>
                        <a:rPr lang="en-GB" sz="2000" b="0" dirty="0" smtClean="0">
                          <a:solidFill>
                            <a:schemeClr val="tx1"/>
                          </a:solidFill>
                        </a:rPr>
                        <a:t>- Employment and unemployment</a:t>
                      </a:r>
                      <a:endParaRPr lang="en-GB" sz="2000" b="0" dirty="0">
                        <a:solidFill>
                          <a:schemeClr val="tx1"/>
                        </a:solidFill>
                      </a:endParaRPr>
                    </a:p>
                  </a:txBody>
                  <a:tcPr anchor="ct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153296546"/>
              </p:ext>
            </p:extLst>
          </p:nvPr>
        </p:nvGraphicFramePr>
        <p:xfrm>
          <a:off x="4612112" y="3384120"/>
          <a:ext cx="2458808" cy="2529840"/>
        </p:xfrm>
        <a:graphic>
          <a:graphicData uri="http://schemas.openxmlformats.org/drawingml/2006/table">
            <a:tbl>
              <a:tblPr firstRow="1" bandRow="1">
                <a:tableStyleId>{3B4B98B0-60AC-42C2-AFA5-B58CD77FA1E5}</a:tableStyleId>
              </a:tblPr>
              <a:tblGrid>
                <a:gridCol w="2458808"/>
              </a:tblGrid>
              <a:tr h="16485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tx1"/>
                          </a:solidFill>
                        </a:rPr>
                        <a:t>- Household size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tx1"/>
                          </a:solidFill>
                        </a:rPr>
                        <a:t>- Mosaic groups</a:t>
                      </a:r>
                    </a:p>
                    <a:p>
                      <a:r>
                        <a:rPr lang="en-GB" sz="2000" b="0" dirty="0" smtClean="0">
                          <a:solidFill>
                            <a:schemeClr val="tx1"/>
                          </a:solidFill>
                        </a:rPr>
                        <a:t>- Housing tenure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tx1"/>
                          </a:solidFill>
                        </a:rPr>
                        <a:t>- Housing conditions</a:t>
                      </a:r>
                    </a:p>
                    <a:p>
                      <a:r>
                        <a:rPr lang="en-GB" sz="2000" b="0" dirty="0" smtClean="0">
                          <a:solidFill>
                            <a:schemeClr val="tx1"/>
                          </a:solidFill>
                        </a:rPr>
                        <a:t>- Homelessness</a:t>
                      </a:r>
                    </a:p>
                    <a:p>
                      <a:r>
                        <a:rPr lang="en-GB" sz="2000" b="0" dirty="0" smtClean="0">
                          <a:solidFill>
                            <a:schemeClr val="tx1"/>
                          </a:solidFill>
                        </a:rPr>
                        <a:t>- Short term migrants</a:t>
                      </a:r>
                    </a:p>
                    <a:p>
                      <a:r>
                        <a:rPr lang="en-GB" sz="2000" b="0" dirty="0" smtClean="0">
                          <a:solidFill>
                            <a:schemeClr val="tx1"/>
                          </a:solidFill>
                        </a:rPr>
                        <a:t>- Traveller population</a:t>
                      </a:r>
                    </a:p>
                    <a:p>
                      <a:r>
                        <a:rPr lang="en-GB" sz="2000" b="0" dirty="0" smtClean="0">
                          <a:solidFill>
                            <a:schemeClr val="tx1"/>
                          </a:solidFill>
                        </a:rPr>
                        <a:t>- Social isolation</a:t>
                      </a:r>
                      <a:endParaRPr lang="en-GB" sz="2000" b="0" dirty="0">
                        <a:solidFill>
                          <a:schemeClr val="tx1"/>
                        </a:solidFill>
                      </a:endParaRPr>
                    </a:p>
                  </a:txBody>
                  <a:tcPr anchor="ctr"/>
                </a:tc>
              </a:tr>
            </a:tbl>
          </a:graphicData>
        </a:graphic>
      </p:graphicFrame>
      <p:sp>
        <p:nvSpPr>
          <p:cNvPr id="20" name="TextBox 19"/>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2883379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91238" y="1128693"/>
            <a:ext cx="8957819" cy="2006353"/>
            <a:chOff x="73132" y="1391230"/>
            <a:chExt cx="8957819" cy="2006353"/>
          </a:xfrm>
        </p:grpSpPr>
        <p:sp>
          <p:nvSpPr>
            <p:cNvPr id="4" name="Oval 3"/>
            <p:cNvSpPr/>
            <p:nvPr/>
          </p:nvSpPr>
          <p:spPr>
            <a:xfrm>
              <a:off x="73132" y="1391230"/>
              <a:ext cx="2006353" cy="2006353"/>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GEOGRAPHIC</a:t>
              </a:r>
            </a:p>
            <a:p>
              <a:pPr algn="ctr"/>
              <a:r>
                <a:rPr lang="en-GB" sz="1600" b="1" dirty="0" smtClean="0"/>
                <a:t>PROFILE</a:t>
              </a:r>
            </a:p>
          </p:txBody>
        </p:sp>
        <p:sp>
          <p:nvSpPr>
            <p:cNvPr id="7" name="Oval 6"/>
            <p:cNvSpPr/>
            <p:nvPr/>
          </p:nvSpPr>
          <p:spPr>
            <a:xfrm>
              <a:off x="2416220"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POPULATION</a:t>
              </a:r>
            </a:p>
            <a:p>
              <a:pPr algn="ctr"/>
              <a:r>
                <a:rPr lang="en-GB" sz="1600" b="1" dirty="0" smtClean="0"/>
                <a:t>PROFILE</a:t>
              </a:r>
            </a:p>
          </p:txBody>
        </p:sp>
        <p:sp>
          <p:nvSpPr>
            <p:cNvPr id="8" name="Oval 7"/>
            <p:cNvSpPr/>
            <p:nvPr/>
          </p:nvSpPr>
          <p:spPr>
            <a:xfrm>
              <a:off x="4706660"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HOUSEHOLD</a:t>
              </a:r>
            </a:p>
            <a:p>
              <a:pPr algn="ctr"/>
              <a:r>
                <a:rPr lang="en-GB" sz="1600" b="1" dirty="0" smtClean="0"/>
                <a:t>PROFILE</a:t>
              </a:r>
            </a:p>
          </p:txBody>
        </p:sp>
        <p:sp>
          <p:nvSpPr>
            <p:cNvPr id="9" name="Oval 8"/>
            <p:cNvSpPr/>
            <p:nvPr/>
          </p:nvSpPr>
          <p:spPr>
            <a:xfrm>
              <a:off x="7024598" y="1391230"/>
              <a:ext cx="2006353" cy="2006353"/>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smtClean="0"/>
                <a:t>ECONOMIC</a:t>
              </a:r>
            </a:p>
            <a:p>
              <a:pPr algn="ctr"/>
              <a:r>
                <a:rPr lang="en-GB" sz="1600" b="1" dirty="0" smtClean="0"/>
                <a:t>PROFILE</a:t>
              </a:r>
            </a:p>
          </p:txBody>
        </p:sp>
        <p:cxnSp>
          <p:nvCxnSpPr>
            <p:cNvPr id="11" name="Straight Connector 10"/>
            <p:cNvCxnSpPr>
              <a:stCxn id="4" idx="5"/>
              <a:endCxn id="7" idx="1"/>
            </p:cNvCxnSpPr>
            <p:nvPr/>
          </p:nvCxnSpPr>
          <p:spPr>
            <a:xfrm flipV="1">
              <a:off x="1785661" y="1685054"/>
              <a:ext cx="924383" cy="1418705"/>
            </a:xfrm>
            <a:prstGeom prst="line">
              <a:avLst/>
            </a:prstGeom>
            <a:ln w="19050"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7" idx="5"/>
              <a:endCxn id="8" idx="1"/>
            </p:cNvCxnSpPr>
            <p:nvPr/>
          </p:nvCxnSpPr>
          <p:spPr>
            <a:xfrm flipV="1">
              <a:off x="4128749" y="1685054"/>
              <a:ext cx="871735" cy="1418705"/>
            </a:xfrm>
            <a:prstGeom prst="line">
              <a:avLst/>
            </a:prstGeom>
            <a:ln w="190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8" idx="5"/>
              <a:endCxn id="9" idx="1"/>
            </p:cNvCxnSpPr>
            <p:nvPr/>
          </p:nvCxnSpPr>
          <p:spPr>
            <a:xfrm flipV="1">
              <a:off x="6419189" y="1685054"/>
              <a:ext cx="899233" cy="1418705"/>
            </a:xfrm>
            <a:prstGeom prst="line">
              <a:avLst/>
            </a:prstGeom>
            <a:ln w="190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aphicFrame>
        <p:nvGraphicFramePr>
          <p:cNvPr id="20" name="Table 19"/>
          <p:cNvGraphicFramePr>
            <a:graphicFrameLocks noGrp="1"/>
          </p:cNvGraphicFramePr>
          <p:nvPr>
            <p:extLst>
              <p:ext uri="{D42A27DB-BD31-4B8C-83A1-F6EECF244321}">
                <p14:modId xmlns:p14="http://schemas.microsoft.com/office/powerpoint/2010/main" val="2316067146"/>
              </p:ext>
            </p:extLst>
          </p:nvPr>
        </p:nvGraphicFramePr>
        <p:xfrm>
          <a:off x="4630218" y="3266607"/>
          <a:ext cx="2458808" cy="2529840"/>
        </p:xfrm>
        <a:graphic>
          <a:graphicData uri="http://schemas.openxmlformats.org/drawingml/2006/table">
            <a:tbl>
              <a:tblPr firstRow="1" bandRow="1">
                <a:tableStyleId>{3B4B98B0-60AC-42C2-AFA5-B58CD77FA1E5}</a:tableStyleId>
              </a:tblPr>
              <a:tblGrid>
                <a:gridCol w="2458808"/>
              </a:tblGrid>
              <a:tr h="16485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Household size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Mosaic groups</a:t>
                      </a:r>
                    </a:p>
                    <a:p>
                      <a:r>
                        <a:rPr lang="en-GB" sz="2000" b="0" dirty="0" smtClean="0">
                          <a:solidFill>
                            <a:schemeClr val="bg1">
                              <a:lumMod val="75000"/>
                            </a:schemeClr>
                          </a:solidFill>
                        </a:rPr>
                        <a:t>- Housing tenure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Housing conditions</a:t>
                      </a:r>
                    </a:p>
                    <a:p>
                      <a:r>
                        <a:rPr lang="en-GB" sz="2000" b="0" dirty="0" smtClean="0">
                          <a:solidFill>
                            <a:schemeClr val="bg1">
                              <a:lumMod val="75000"/>
                            </a:schemeClr>
                          </a:solidFill>
                        </a:rPr>
                        <a:t>- Homelessness</a:t>
                      </a:r>
                    </a:p>
                    <a:p>
                      <a:r>
                        <a:rPr lang="en-GB" sz="2000" b="0" dirty="0" smtClean="0">
                          <a:solidFill>
                            <a:schemeClr val="bg1">
                              <a:lumMod val="75000"/>
                            </a:schemeClr>
                          </a:solidFill>
                        </a:rPr>
                        <a:t>- Short term migrants</a:t>
                      </a:r>
                    </a:p>
                    <a:p>
                      <a:r>
                        <a:rPr lang="en-GB" sz="2000" b="0" dirty="0" smtClean="0">
                          <a:solidFill>
                            <a:schemeClr val="bg1">
                              <a:lumMod val="75000"/>
                            </a:schemeClr>
                          </a:solidFill>
                        </a:rPr>
                        <a:t>- Traveller population</a:t>
                      </a:r>
                    </a:p>
                    <a:p>
                      <a:r>
                        <a:rPr lang="en-GB" sz="2000" b="0" dirty="0" smtClean="0">
                          <a:solidFill>
                            <a:schemeClr val="bg1">
                              <a:lumMod val="75000"/>
                            </a:schemeClr>
                          </a:solidFill>
                        </a:rPr>
                        <a:t>- Social isolation</a:t>
                      </a:r>
                      <a:endParaRPr lang="en-GB" sz="2000" b="0" dirty="0">
                        <a:solidFill>
                          <a:schemeClr val="bg1">
                            <a:lumMod val="75000"/>
                          </a:schemeClr>
                        </a:solidFill>
                      </a:endParaRPr>
                    </a:p>
                  </a:txBody>
                  <a:tcPr anchor="ct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4012819190"/>
              </p:ext>
            </p:extLst>
          </p:nvPr>
        </p:nvGraphicFramePr>
        <p:xfrm>
          <a:off x="7215010" y="3266607"/>
          <a:ext cx="1865616" cy="1920240"/>
        </p:xfrm>
        <a:graphic>
          <a:graphicData uri="http://schemas.openxmlformats.org/drawingml/2006/table">
            <a:tbl>
              <a:tblPr firstRow="1" bandRow="1">
                <a:tableStyleId>{3B4B98B0-60AC-42C2-AFA5-B58CD77FA1E5}</a:tableStyleId>
              </a:tblPr>
              <a:tblGrid>
                <a:gridCol w="1865616"/>
              </a:tblGrid>
              <a:tr h="1648535">
                <a:tc>
                  <a:txBody>
                    <a:bodyPr/>
                    <a:lstStyle/>
                    <a:p>
                      <a:r>
                        <a:rPr lang="en-GB" sz="2000" b="0" dirty="0" smtClean="0">
                          <a:solidFill>
                            <a:schemeClr val="bg1">
                              <a:lumMod val="75000"/>
                            </a:schemeClr>
                          </a:solidFill>
                        </a:rPr>
                        <a:t>- Income</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dirty="0" smtClean="0">
                          <a:solidFill>
                            <a:schemeClr val="bg1">
                              <a:lumMod val="75000"/>
                            </a:schemeClr>
                          </a:solidFill>
                        </a:rPr>
                        <a:t>- Car ownership</a:t>
                      </a:r>
                    </a:p>
                    <a:p>
                      <a:r>
                        <a:rPr lang="en-GB" sz="2000" b="0" dirty="0" smtClean="0">
                          <a:solidFill>
                            <a:schemeClr val="bg1">
                              <a:lumMod val="75000"/>
                            </a:schemeClr>
                          </a:solidFill>
                        </a:rPr>
                        <a:t>- Child poverty</a:t>
                      </a:r>
                    </a:p>
                    <a:p>
                      <a:r>
                        <a:rPr lang="en-GB" sz="2000" b="0" dirty="0" smtClean="0">
                          <a:solidFill>
                            <a:schemeClr val="bg1">
                              <a:lumMod val="75000"/>
                            </a:schemeClr>
                          </a:solidFill>
                        </a:rPr>
                        <a:t>- Employment and unemployment</a:t>
                      </a:r>
                      <a:endParaRPr lang="en-GB" sz="2000" b="0" dirty="0">
                        <a:solidFill>
                          <a:schemeClr val="bg1">
                            <a:lumMod val="75000"/>
                          </a:schemeClr>
                        </a:solidFill>
                      </a:endParaRPr>
                    </a:p>
                  </a:txBody>
                  <a:tcPr anchor="ctr"/>
                </a:tc>
              </a:tr>
            </a:tbl>
          </a:graphicData>
        </a:graphic>
      </p:graphicFrame>
      <p:sp>
        <p:nvSpPr>
          <p:cNvPr id="19" name="TextBox 18"/>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graphicFrame>
        <p:nvGraphicFramePr>
          <p:cNvPr id="21" name="Table 20"/>
          <p:cNvGraphicFramePr>
            <a:graphicFrameLocks noGrp="1"/>
          </p:cNvGraphicFramePr>
          <p:nvPr>
            <p:extLst>
              <p:ext uri="{D42A27DB-BD31-4B8C-83A1-F6EECF244321}">
                <p14:modId xmlns:p14="http://schemas.microsoft.com/office/powerpoint/2010/main" val="3446423452"/>
              </p:ext>
            </p:extLst>
          </p:nvPr>
        </p:nvGraphicFramePr>
        <p:xfrm>
          <a:off x="105751" y="3283761"/>
          <a:ext cx="1737807" cy="1648535"/>
        </p:xfrm>
        <a:graphic>
          <a:graphicData uri="http://schemas.openxmlformats.org/drawingml/2006/table">
            <a:tbl>
              <a:tblPr firstRow="1" bandRow="1">
                <a:tableStyleId>{3B4B98B0-60AC-42C2-AFA5-B58CD77FA1E5}</a:tableStyleId>
              </a:tblPr>
              <a:tblGrid>
                <a:gridCol w="1737807"/>
              </a:tblGrid>
              <a:tr h="1648535">
                <a:tc>
                  <a:txBody>
                    <a:bodyPr/>
                    <a:lstStyle/>
                    <a:p>
                      <a:pPr marL="0" indent="0">
                        <a:buFontTx/>
                        <a:buNone/>
                      </a:pPr>
                      <a:r>
                        <a:rPr lang="en-GB" sz="2000" b="0" dirty="0" smtClean="0">
                          <a:solidFill>
                            <a:srgbClr val="00B0F0"/>
                          </a:solidFill>
                        </a:rPr>
                        <a:t>- Geographical location </a:t>
                      </a:r>
                    </a:p>
                    <a:p>
                      <a:pPr marL="0" indent="0" algn="l" defTabSz="457200" rtl="0" eaLnBrk="1" latinLnBrk="0" hangingPunct="1">
                        <a:buFontTx/>
                        <a:buNone/>
                      </a:pPr>
                      <a:r>
                        <a:rPr lang="en-GB" sz="2000" b="0" kern="1200" dirty="0" smtClean="0">
                          <a:solidFill>
                            <a:srgbClr val="00B0F0"/>
                          </a:solidFill>
                          <a:latin typeface="+mn-lt"/>
                          <a:ea typeface="+mn-ea"/>
                          <a:cs typeface="+mn-cs"/>
                        </a:rPr>
                        <a:t>- Havering as a place</a:t>
                      </a:r>
                    </a:p>
                    <a:p>
                      <a:pPr marL="0" indent="0" algn="l" defTabSz="457200" rtl="0" eaLnBrk="1" latinLnBrk="0" hangingPunct="1">
                        <a:buFontTx/>
                        <a:buNone/>
                      </a:pPr>
                      <a:r>
                        <a:rPr lang="en-GB" sz="2000" b="0" kern="1200" dirty="0" smtClean="0">
                          <a:solidFill>
                            <a:srgbClr val="00B0F0"/>
                          </a:solidFill>
                          <a:latin typeface="+mn-lt"/>
                          <a:ea typeface="+mn-ea"/>
                          <a:cs typeface="+mn-cs"/>
                        </a:rPr>
                        <a:t>- Deprivation</a:t>
                      </a:r>
                    </a:p>
                  </a:txBody>
                  <a:tcPr anchor="ct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550426996"/>
              </p:ext>
            </p:extLst>
          </p:nvPr>
        </p:nvGraphicFramePr>
        <p:xfrm>
          <a:off x="1914808" y="3283761"/>
          <a:ext cx="2642546" cy="2529840"/>
        </p:xfrm>
        <a:graphic>
          <a:graphicData uri="http://schemas.openxmlformats.org/drawingml/2006/table">
            <a:tbl>
              <a:tblPr firstRow="1" bandRow="1">
                <a:tableStyleId>{3B4B98B0-60AC-42C2-AFA5-B58CD77FA1E5}</a:tableStyleId>
              </a:tblPr>
              <a:tblGrid>
                <a:gridCol w="2642546"/>
              </a:tblGrid>
              <a:tr h="1648535">
                <a:tc>
                  <a:txBody>
                    <a:bodyPr/>
                    <a:lstStyle/>
                    <a:p>
                      <a:r>
                        <a:rPr lang="en-GB" sz="2000" b="0" dirty="0" smtClean="0">
                          <a:solidFill>
                            <a:schemeClr val="bg1">
                              <a:lumMod val="75000"/>
                            </a:schemeClr>
                          </a:solidFill>
                        </a:rPr>
                        <a:t>- Size and structure</a:t>
                      </a:r>
                    </a:p>
                    <a:p>
                      <a:r>
                        <a:rPr lang="en-GB" sz="2000" b="0" dirty="0" smtClean="0">
                          <a:solidFill>
                            <a:schemeClr val="bg1">
                              <a:lumMod val="75000"/>
                            </a:schemeClr>
                          </a:solidFill>
                        </a:rPr>
                        <a:t>- Population change</a:t>
                      </a:r>
                    </a:p>
                    <a:p>
                      <a:r>
                        <a:rPr lang="en-GB" sz="2000" b="0" dirty="0" smtClean="0">
                          <a:solidFill>
                            <a:schemeClr val="bg1">
                              <a:lumMod val="75000"/>
                            </a:schemeClr>
                          </a:solidFill>
                        </a:rPr>
                        <a:t>- Ward level change</a:t>
                      </a:r>
                    </a:p>
                    <a:p>
                      <a:pPr marL="0" algn="l" defTabSz="457200" rtl="0" eaLnBrk="1" latinLnBrk="0" hangingPunct="1"/>
                      <a:r>
                        <a:rPr lang="en-GB" sz="2000" b="0" kern="1200" dirty="0" smtClean="0">
                          <a:solidFill>
                            <a:schemeClr val="bg1">
                              <a:lumMod val="75000"/>
                            </a:schemeClr>
                          </a:solidFill>
                          <a:latin typeface="+mn-lt"/>
                          <a:ea typeface="+mn-ea"/>
                          <a:cs typeface="+mn-cs"/>
                        </a:rPr>
                        <a:t>- Births and migration</a:t>
                      </a:r>
                    </a:p>
                    <a:p>
                      <a:pPr marL="0" algn="l" defTabSz="457200" rtl="0" eaLnBrk="1" latinLnBrk="0" hangingPunct="1"/>
                      <a:r>
                        <a:rPr lang="en-GB" sz="2000" b="0" kern="1200" dirty="0" smtClean="0">
                          <a:solidFill>
                            <a:schemeClr val="bg1">
                              <a:lumMod val="75000"/>
                            </a:schemeClr>
                          </a:solidFill>
                          <a:latin typeface="+mn-lt"/>
                          <a:ea typeface="+mn-ea"/>
                          <a:cs typeface="+mn-cs"/>
                        </a:rPr>
                        <a:t>- Projected change  </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Life expectancy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Ethnicity</a:t>
                      </a:r>
                    </a:p>
                    <a:p>
                      <a:pPr marL="0" marR="0" indent="0" algn="l" defTabSz="457200" rtl="0" eaLnBrk="1" fontAlgn="auto" latinLnBrk="0" hangingPunct="1">
                        <a:lnSpc>
                          <a:spcPct val="100000"/>
                        </a:lnSpc>
                        <a:spcBef>
                          <a:spcPts val="0"/>
                        </a:spcBef>
                        <a:spcAft>
                          <a:spcPts val="0"/>
                        </a:spcAft>
                        <a:buClrTx/>
                        <a:buSzTx/>
                        <a:buFontTx/>
                        <a:buNone/>
                        <a:tabLst/>
                        <a:defRPr/>
                      </a:pPr>
                      <a:r>
                        <a:rPr lang="en-GB" sz="2000" b="0" kern="1200" dirty="0" smtClean="0">
                          <a:solidFill>
                            <a:schemeClr val="bg1">
                              <a:lumMod val="75000"/>
                            </a:schemeClr>
                          </a:solidFill>
                          <a:latin typeface="+mn-lt"/>
                          <a:ea typeface="+mn-ea"/>
                          <a:cs typeface="+mn-cs"/>
                        </a:rPr>
                        <a:t>- Disabilities</a:t>
                      </a:r>
                      <a:endParaRPr lang="en-GB" sz="2000" b="0" kern="1200" dirty="0">
                        <a:solidFill>
                          <a:schemeClr val="bg1">
                            <a:lumMod val="75000"/>
                          </a:schemeClr>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1759971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7200" y="496888"/>
            <a:ext cx="822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endParaRPr lang="en-US" sz="4000" b="1" dirty="0">
              <a:solidFill>
                <a:srgbClr val="0070C0"/>
              </a:solidFill>
              <a:latin typeface="Microsoft YaHei UI" pitchFamily="34" charset="-122"/>
              <a:ea typeface="Microsoft YaHei UI" pitchFamily="34" charset="-122"/>
            </a:endParaRPr>
          </a:p>
        </p:txBody>
      </p:sp>
      <p:sp>
        <p:nvSpPr>
          <p:cNvPr id="3" name="Title 2"/>
          <p:cNvSpPr>
            <a:spLocks noGrp="1"/>
          </p:cNvSpPr>
          <p:nvPr>
            <p:ph type="title"/>
          </p:nvPr>
        </p:nvSpPr>
        <p:spPr>
          <a:xfrm>
            <a:off x="457200" y="312738"/>
            <a:ext cx="8229600" cy="906462"/>
          </a:xfrm>
        </p:spPr>
        <p:txBody>
          <a:bodyPr/>
          <a:lstStyle/>
          <a:p>
            <a:r>
              <a:rPr lang="en-US" sz="4000" b="1" dirty="0" smtClean="0">
                <a:solidFill>
                  <a:srgbClr val="0070C0"/>
                </a:solidFill>
                <a:latin typeface="Microsoft YaHei UI" pitchFamily="34" charset="-122"/>
                <a:ea typeface="Microsoft YaHei UI" pitchFamily="34" charset="-122"/>
              </a:rPr>
              <a:t>Geographic </a:t>
            </a:r>
            <a:r>
              <a:rPr lang="en-US" sz="4000" b="1" dirty="0" smtClean="0">
                <a:solidFill>
                  <a:schemeClr val="accent6"/>
                </a:solidFill>
                <a:latin typeface="Microsoft YaHei UI" pitchFamily="34" charset="-122"/>
                <a:ea typeface="Microsoft YaHei UI" pitchFamily="34" charset="-122"/>
              </a:rPr>
              <a:t>– Summary</a:t>
            </a:r>
            <a:endParaRPr lang="en-GB" sz="4000" dirty="0">
              <a:solidFill>
                <a:schemeClr val="accent6"/>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8589131"/>
              </p:ext>
            </p:extLst>
          </p:nvPr>
        </p:nvGraphicFramePr>
        <p:xfrm>
          <a:off x="218611" y="1118839"/>
          <a:ext cx="8706777" cy="4757854"/>
        </p:xfrm>
        <a:graphic>
          <a:graphicData uri="http://schemas.openxmlformats.org/drawingml/2006/table">
            <a:tbl>
              <a:tblPr firstRow="1" bandRow="1">
                <a:tableStyleId>{3B4B98B0-60AC-42C2-AFA5-B58CD77FA1E5}</a:tableStyleId>
              </a:tblPr>
              <a:tblGrid>
                <a:gridCol w="8706777"/>
              </a:tblGrid>
              <a:tr h="4757854">
                <a:tc>
                  <a:txBody>
                    <a:bodyPr/>
                    <a:lstStyle/>
                    <a:p>
                      <a:pPr marL="285750" lvl="0" indent="-285750">
                        <a:buFont typeface="Courier New" pitchFamily="49" charset="0"/>
                        <a:buChar char="o"/>
                      </a:pPr>
                      <a:r>
                        <a:rPr lang="en-GB" sz="2350" b="0" kern="1200" dirty="0" smtClean="0">
                          <a:solidFill>
                            <a:schemeClr val="tx1"/>
                          </a:solidFill>
                          <a:effectLst/>
                          <a:latin typeface="+mn-lt"/>
                          <a:ea typeface="+mn-ea"/>
                          <a:cs typeface="+mn-cs"/>
                        </a:rPr>
                        <a:t>The London Borough of Havering is the 3</a:t>
                      </a:r>
                      <a:r>
                        <a:rPr lang="en-GB" sz="2350" b="0" kern="1200" baseline="30000" dirty="0" smtClean="0">
                          <a:solidFill>
                            <a:schemeClr val="tx1"/>
                          </a:solidFill>
                          <a:effectLst/>
                          <a:latin typeface="+mn-lt"/>
                          <a:ea typeface="+mn-ea"/>
                          <a:cs typeface="+mn-cs"/>
                        </a:rPr>
                        <a:t>rd</a:t>
                      </a:r>
                      <a:r>
                        <a:rPr lang="en-GB" sz="2350" b="0" kern="1200" dirty="0" smtClean="0">
                          <a:solidFill>
                            <a:schemeClr val="tx1"/>
                          </a:solidFill>
                          <a:effectLst/>
                          <a:latin typeface="+mn-lt"/>
                          <a:ea typeface="+mn-ea"/>
                          <a:cs typeface="+mn-cs"/>
                        </a:rPr>
                        <a:t> largest borough in London (43 miles</a:t>
                      </a:r>
                      <a:r>
                        <a:rPr lang="en-GB" sz="2350" b="0" kern="1200" baseline="30000" dirty="0" smtClean="0">
                          <a:solidFill>
                            <a:schemeClr val="tx1"/>
                          </a:solidFill>
                          <a:effectLst/>
                          <a:latin typeface="+mn-lt"/>
                          <a:ea typeface="+mn-ea"/>
                          <a:cs typeface="+mn-cs"/>
                        </a:rPr>
                        <a:t>2</a:t>
                      </a:r>
                      <a:r>
                        <a:rPr lang="en-GB" sz="2350" b="0" kern="1200" dirty="0" smtClean="0">
                          <a:solidFill>
                            <a:schemeClr val="tx1"/>
                          </a:solidFill>
                          <a:effectLst/>
                          <a:latin typeface="+mn-lt"/>
                          <a:ea typeface="+mn-ea"/>
                          <a:cs typeface="+mn-cs"/>
                        </a:rPr>
                        <a:t>) and has 18 electoral wards.</a:t>
                      </a:r>
                    </a:p>
                    <a:p>
                      <a:pPr marL="285750" lvl="0" indent="-285750">
                        <a:buFont typeface="Courier New" pitchFamily="49" charset="0"/>
                        <a:buChar char="o"/>
                      </a:pPr>
                      <a:r>
                        <a:rPr lang="en-GB" sz="2350" b="0" kern="1200" dirty="0" smtClean="0">
                          <a:solidFill>
                            <a:schemeClr val="tx1"/>
                          </a:solidFill>
                          <a:effectLst/>
                          <a:latin typeface="+mn-lt"/>
                          <a:ea typeface="+mn-ea"/>
                          <a:cs typeface="+mn-cs"/>
                        </a:rPr>
                        <a:t>It is mainly characterised by suburban development, with almost half of the area dedicated to open green space, particularly to the east of the borough.</a:t>
                      </a:r>
                    </a:p>
                    <a:p>
                      <a:pPr marL="285750" lvl="0" indent="-285750">
                        <a:buFont typeface="Courier New" pitchFamily="49" charset="0"/>
                        <a:buChar char="o"/>
                      </a:pPr>
                      <a:r>
                        <a:rPr lang="en-GB" sz="2350" b="0" kern="1200" dirty="0" smtClean="0">
                          <a:solidFill>
                            <a:schemeClr val="tx1"/>
                          </a:solidFill>
                          <a:effectLst/>
                          <a:latin typeface="+mn-lt"/>
                          <a:ea typeface="+mn-ea"/>
                          <a:cs typeface="+mn-cs"/>
                        </a:rPr>
                        <a:t>Principal town (Romford) is densely populated and is an area of major metropolitan retail and night time entertainment.</a:t>
                      </a:r>
                    </a:p>
                    <a:p>
                      <a:pPr marL="285750" marR="0" lvl="0" indent="-285750"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GB" sz="2350" b="0" kern="1200" dirty="0" smtClean="0">
                          <a:solidFill>
                            <a:schemeClr val="tx1"/>
                          </a:solidFill>
                          <a:effectLst/>
                          <a:latin typeface="+mn-lt"/>
                          <a:ea typeface="+mn-ea"/>
                          <a:cs typeface="+mn-cs"/>
                        </a:rPr>
                        <a:t>The southern part of Havering is within the London Riverside section of the Thames Gateway redevelopment area and will be an area of increasing development and population change.</a:t>
                      </a:r>
                    </a:p>
                    <a:p>
                      <a:pPr marL="285750" marR="0" lvl="0" indent="-285750" algn="l" defTabSz="457200" rtl="0" eaLnBrk="1" fontAlgn="auto" latinLnBrk="0" hangingPunct="1">
                        <a:lnSpc>
                          <a:spcPct val="100000"/>
                        </a:lnSpc>
                        <a:spcBef>
                          <a:spcPts val="0"/>
                        </a:spcBef>
                        <a:spcAft>
                          <a:spcPts val="0"/>
                        </a:spcAft>
                        <a:buClrTx/>
                        <a:buSzTx/>
                        <a:buFont typeface="Courier New" pitchFamily="49" charset="0"/>
                        <a:buChar char="o"/>
                        <a:tabLst/>
                        <a:defRPr/>
                      </a:pPr>
                      <a:r>
                        <a:rPr lang="en-GB" sz="2350" b="0" kern="1200" dirty="0" smtClean="0">
                          <a:solidFill>
                            <a:schemeClr val="tx1"/>
                          </a:solidFill>
                          <a:effectLst/>
                          <a:latin typeface="+mn-lt"/>
                          <a:ea typeface="+mn-ea"/>
                          <a:cs typeface="+mn-cs"/>
                        </a:rPr>
                        <a:t>A relatively affluent borough but pockets of deprivation to the north (</a:t>
                      </a:r>
                      <a:r>
                        <a:rPr lang="en-GB" sz="2350" b="0" kern="1200" dirty="0" err="1" smtClean="0">
                          <a:solidFill>
                            <a:schemeClr val="tx1"/>
                          </a:solidFill>
                          <a:effectLst/>
                          <a:latin typeface="+mn-lt"/>
                          <a:ea typeface="+mn-ea"/>
                          <a:cs typeface="+mn-cs"/>
                        </a:rPr>
                        <a:t>Gooshays</a:t>
                      </a:r>
                      <a:r>
                        <a:rPr lang="en-GB" sz="2350" b="0" kern="1200" dirty="0" smtClean="0">
                          <a:solidFill>
                            <a:schemeClr val="tx1"/>
                          </a:solidFill>
                          <a:effectLst/>
                          <a:latin typeface="+mn-lt"/>
                          <a:ea typeface="+mn-ea"/>
                          <a:cs typeface="+mn-cs"/>
                        </a:rPr>
                        <a:t> and Heaton wards) and south (South Hornchurch)</a:t>
                      </a:r>
                    </a:p>
                  </a:txBody>
                  <a:tcPr anchor="ctr"/>
                </a:tc>
              </a:tr>
            </a:tbl>
          </a:graphicData>
        </a:graphic>
      </p:graphicFrame>
      <p:sp>
        <p:nvSpPr>
          <p:cNvPr id="7" name="TextBox 6"/>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2303992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673120" y="885825"/>
            <a:ext cx="7308956" cy="5282062"/>
            <a:chOff x="1" y="0"/>
            <a:chExt cx="7761891" cy="5127688"/>
          </a:xfrm>
        </p:grpSpPr>
        <p:pic>
          <p:nvPicPr>
            <p:cNvPr id="6" name="Picture 5" descr="C:\Users\Patel\Desktop\Lond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61" t="24184" r="25555" b="14052"/>
            <a:stretch/>
          </p:blipFill>
          <p:spPr bwMode="auto">
            <a:xfrm>
              <a:off x="1" y="0"/>
              <a:ext cx="3766729" cy="3053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Patel\Desktop\ward map.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33" t="17083" r="9945" b="13750"/>
            <a:stretch/>
          </p:blipFill>
          <p:spPr bwMode="auto">
            <a:xfrm>
              <a:off x="3591686" y="0"/>
              <a:ext cx="4170206" cy="512768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2993775" y="482142"/>
              <a:ext cx="597911" cy="195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71797" y="1591359"/>
              <a:ext cx="934781" cy="262170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75" name="Title 1"/>
          <p:cNvSpPr>
            <a:spLocks noGrp="1"/>
          </p:cNvSpPr>
          <p:nvPr>
            <p:ph type="title"/>
          </p:nvPr>
        </p:nvSpPr>
        <p:spPr>
          <a:xfrm>
            <a:off x="457200" y="369454"/>
            <a:ext cx="8229600" cy="720000"/>
          </a:xfrm>
        </p:spPr>
        <p:txBody>
          <a:bodyPr/>
          <a:lstStyle/>
          <a:p>
            <a:pPr eaLnBrk="1" hangingPunct="1"/>
            <a:r>
              <a:rPr lang="en-US" sz="4000" b="1" dirty="0" smtClean="0">
                <a:solidFill>
                  <a:srgbClr val="0070C0"/>
                </a:solidFill>
                <a:latin typeface="Microsoft YaHei UI" pitchFamily="34" charset="-122"/>
                <a:ea typeface="Microsoft YaHei UI" pitchFamily="34" charset="-122"/>
              </a:rPr>
              <a:t>Geographic </a:t>
            </a:r>
            <a:r>
              <a:rPr lang="en-US" sz="4000" b="1" dirty="0" smtClean="0">
                <a:solidFill>
                  <a:schemeClr val="accent6"/>
                </a:solidFill>
                <a:latin typeface="Microsoft YaHei UI" pitchFamily="34" charset="-122"/>
                <a:ea typeface="Microsoft YaHei UI" pitchFamily="34" charset="-122"/>
              </a:rPr>
              <a:t>– Location</a:t>
            </a:r>
          </a:p>
        </p:txBody>
      </p:sp>
      <p:graphicFrame>
        <p:nvGraphicFramePr>
          <p:cNvPr id="12" name="Table 11"/>
          <p:cNvGraphicFramePr>
            <a:graphicFrameLocks noGrp="1"/>
          </p:cNvGraphicFramePr>
          <p:nvPr>
            <p:extLst>
              <p:ext uri="{D42A27DB-BD31-4B8C-83A1-F6EECF244321}">
                <p14:modId xmlns:p14="http://schemas.microsoft.com/office/powerpoint/2010/main" val="1060854986"/>
              </p:ext>
            </p:extLst>
          </p:nvPr>
        </p:nvGraphicFramePr>
        <p:xfrm>
          <a:off x="66676" y="1550795"/>
          <a:ext cx="1779377" cy="2712720"/>
        </p:xfrm>
        <a:graphic>
          <a:graphicData uri="http://schemas.openxmlformats.org/drawingml/2006/table">
            <a:tbl>
              <a:tblPr firstRow="1" bandRow="1">
                <a:tableStyleId>{3B4B98B0-60AC-42C2-AFA5-B58CD77FA1E5}</a:tableStyleId>
              </a:tblPr>
              <a:tblGrid>
                <a:gridCol w="1779377"/>
              </a:tblGrid>
              <a:tr h="1494442">
                <a:tc>
                  <a:txBody>
                    <a:bodyPr/>
                    <a:lstStyle/>
                    <a:p>
                      <a:r>
                        <a:rPr lang="en-GB" sz="2400" b="0" dirty="0" smtClean="0"/>
                        <a:t>Havering is located on </a:t>
                      </a:r>
                    </a:p>
                    <a:p>
                      <a:r>
                        <a:rPr lang="en-GB" sz="2400" b="0" dirty="0" smtClean="0"/>
                        <a:t>the</a:t>
                      </a:r>
                      <a:r>
                        <a:rPr lang="en-GB" sz="2400" b="1" dirty="0" smtClean="0"/>
                        <a:t> </a:t>
                      </a:r>
                      <a:r>
                        <a:rPr lang="en-GB" sz="2800" b="1" dirty="0" smtClean="0">
                          <a:solidFill>
                            <a:schemeClr val="tx2"/>
                          </a:solidFill>
                        </a:rPr>
                        <a:t>northeast</a:t>
                      </a:r>
                      <a:r>
                        <a:rPr lang="en-GB" sz="2400" b="1" dirty="0" smtClean="0"/>
                        <a:t> </a:t>
                      </a:r>
                      <a:r>
                        <a:rPr lang="en-GB" sz="2400" b="0" dirty="0" smtClean="0"/>
                        <a:t>boundary </a:t>
                      </a:r>
                    </a:p>
                    <a:p>
                      <a:r>
                        <a:rPr lang="en-GB" sz="2400" b="0" dirty="0" smtClean="0"/>
                        <a:t>of Greater London</a:t>
                      </a:r>
                      <a:endParaRPr lang="en-GB" sz="2400" b="0" dirty="0"/>
                    </a:p>
                  </a:txBody>
                  <a:tcPr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79656007"/>
              </p:ext>
            </p:extLst>
          </p:nvPr>
        </p:nvGraphicFramePr>
        <p:xfrm>
          <a:off x="66677" y="4467225"/>
          <a:ext cx="4886324" cy="1409700"/>
        </p:xfrm>
        <a:graphic>
          <a:graphicData uri="http://schemas.openxmlformats.org/drawingml/2006/table">
            <a:tbl>
              <a:tblPr firstRow="1" bandRow="1">
                <a:tableStyleId>{3B4B98B0-60AC-42C2-AFA5-B58CD77FA1E5}</a:tableStyleId>
              </a:tblPr>
              <a:tblGrid>
                <a:gridCol w="4886324"/>
              </a:tblGrid>
              <a:tr h="14097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3200" b="1" dirty="0" smtClean="0">
                          <a:solidFill>
                            <a:schemeClr val="tx2"/>
                          </a:solidFill>
                        </a:rPr>
                        <a:t>18</a:t>
                      </a:r>
                      <a:r>
                        <a:rPr lang="en-GB" sz="2800" b="0" dirty="0" smtClean="0"/>
                        <a:t> </a:t>
                      </a:r>
                      <a:r>
                        <a:rPr lang="en-GB" sz="2400" b="0" dirty="0" smtClean="0"/>
                        <a:t>Electoral Wards</a:t>
                      </a:r>
                      <a:endParaRPr lang="en-GB" sz="2400" b="0" baseline="30000" dirty="0" smtClean="0"/>
                    </a:p>
                    <a:p>
                      <a:r>
                        <a:rPr lang="en-GB" sz="2800" b="1" dirty="0" smtClean="0">
                          <a:solidFill>
                            <a:schemeClr val="tx2"/>
                          </a:solidFill>
                        </a:rPr>
                        <a:t>3</a:t>
                      </a:r>
                      <a:r>
                        <a:rPr lang="en-GB" sz="2800" b="1" baseline="30000" dirty="0" smtClean="0">
                          <a:solidFill>
                            <a:schemeClr val="tx2"/>
                          </a:solidFill>
                        </a:rPr>
                        <a:t>rd</a:t>
                      </a:r>
                      <a:r>
                        <a:rPr lang="en-GB" sz="2400" b="0" dirty="0" smtClean="0"/>
                        <a:t> largest borough in Greater London (43 miles</a:t>
                      </a:r>
                      <a:r>
                        <a:rPr lang="en-GB" sz="2400" b="0" baseline="30000" dirty="0" smtClean="0"/>
                        <a:t>2</a:t>
                      </a:r>
                      <a:r>
                        <a:rPr lang="en-GB" sz="2400" b="0" dirty="0" smtClean="0"/>
                        <a:t>)</a:t>
                      </a:r>
                      <a:endParaRPr lang="en-GB" sz="2400" b="0" baseline="30000" dirty="0" smtClean="0"/>
                    </a:p>
                  </a:txBody>
                  <a:tcPr anchor="ctr"/>
                </a:tc>
              </a:tr>
            </a:tbl>
          </a:graphicData>
        </a:graphic>
      </p:graphicFrame>
      <p:sp>
        <p:nvSpPr>
          <p:cNvPr id="13" name="TextBox 12"/>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Tree>
    <p:extLst>
      <p:ext uri="{BB962C8B-B14F-4D97-AF65-F5344CB8AC3E}">
        <p14:creationId xmlns:p14="http://schemas.microsoft.com/office/powerpoint/2010/main" val="2177522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Romford\shareddata\data03\Workplan\Public Health Intelligence\Information Requests\10001-11000\10070_JSNA_Havering Demographic Profile_ES-All\Figures for Powerpoint\GreenSpaces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99" y="913958"/>
            <a:ext cx="4680000" cy="5161982"/>
          </a:xfrm>
          <a:prstGeom prst="rect">
            <a:avLst/>
          </a:prstGeom>
          <a:noFill/>
          <a:extLst>
            <a:ext uri="{909E8E84-426E-40DD-AFC4-6F175D3DCCD1}">
              <a14:hiddenFill xmlns:a14="http://schemas.microsoft.com/office/drawing/2010/main">
                <a:solidFill>
                  <a:srgbClr val="FFFFFF"/>
                </a:solidFill>
              </a14:hiddenFill>
            </a:ext>
          </a:extLst>
        </p:spPr>
      </p:pic>
      <p:sp>
        <p:nvSpPr>
          <p:cNvPr id="3075" name="Title 1"/>
          <p:cNvSpPr>
            <a:spLocks noGrp="1"/>
          </p:cNvSpPr>
          <p:nvPr>
            <p:ph type="title"/>
          </p:nvPr>
        </p:nvSpPr>
        <p:spPr>
          <a:xfrm>
            <a:off x="457200" y="369455"/>
            <a:ext cx="8229600" cy="630670"/>
          </a:xfrm>
        </p:spPr>
        <p:txBody>
          <a:bodyPr/>
          <a:lstStyle/>
          <a:p>
            <a:pPr eaLnBrk="1" hangingPunct="1"/>
            <a:r>
              <a:rPr lang="en-US" sz="4000" b="1" dirty="0" smtClean="0">
                <a:solidFill>
                  <a:srgbClr val="0070C0"/>
                </a:solidFill>
                <a:latin typeface="Microsoft YaHei UI" pitchFamily="34" charset="-122"/>
                <a:ea typeface="Microsoft YaHei UI" pitchFamily="34" charset="-122"/>
              </a:rPr>
              <a:t>Geographic </a:t>
            </a:r>
            <a:r>
              <a:rPr lang="en-US" sz="4000" b="1" dirty="0" smtClean="0">
                <a:solidFill>
                  <a:schemeClr val="accent6"/>
                </a:solidFill>
                <a:latin typeface="Microsoft YaHei UI" pitchFamily="34" charset="-122"/>
                <a:ea typeface="Microsoft YaHei UI" pitchFamily="34" charset="-122"/>
              </a:rPr>
              <a:t>- Green Spaces</a:t>
            </a:r>
          </a:p>
        </p:txBody>
      </p:sp>
      <p:graphicFrame>
        <p:nvGraphicFramePr>
          <p:cNvPr id="7" name="Table 6"/>
          <p:cNvGraphicFramePr>
            <a:graphicFrameLocks noGrp="1"/>
          </p:cNvGraphicFramePr>
          <p:nvPr>
            <p:extLst>
              <p:ext uri="{D42A27DB-BD31-4B8C-83A1-F6EECF244321}">
                <p14:modId xmlns:p14="http://schemas.microsoft.com/office/powerpoint/2010/main" val="2830759458"/>
              </p:ext>
            </p:extLst>
          </p:nvPr>
        </p:nvGraphicFramePr>
        <p:xfrm>
          <a:off x="4673852" y="2255520"/>
          <a:ext cx="4333240" cy="2103120"/>
        </p:xfrm>
        <a:graphic>
          <a:graphicData uri="http://schemas.openxmlformats.org/drawingml/2006/table">
            <a:tbl>
              <a:tblPr firstRow="1" bandRow="1">
                <a:tableStyleId>{5940675A-B579-460E-94D1-54222C63F5DA}</a:tableStyleId>
              </a:tblPr>
              <a:tblGrid>
                <a:gridCol w="4333240"/>
              </a:tblGrid>
              <a:tr h="1646524">
                <a:tc>
                  <a:txBody>
                    <a:bodyPr/>
                    <a:lstStyle/>
                    <a:p>
                      <a:r>
                        <a:rPr lang="en-GB" sz="2400" kern="1200" dirty="0" smtClean="0">
                          <a:solidFill>
                            <a:schemeClr val="tx1"/>
                          </a:solidFill>
                          <a:effectLst/>
                          <a:latin typeface="+mn-lt"/>
                          <a:ea typeface="+mn-ea"/>
                          <a:cs typeface="+mn-cs"/>
                        </a:rPr>
                        <a:t>Havering is mainly characterised by suburban development, with almost </a:t>
                      </a:r>
                      <a:r>
                        <a:rPr lang="en-GB" sz="2800" b="1" kern="1200" dirty="0" smtClean="0">
                          <a:solidFill>
                            <a:schemeClr val="tx2"/>
                          </a:solidFill>
                          <a:latin typeface="+mn-lt"/>
                          <a:ea typeface="+mn-ea"/>
                          <a:cs typeface="+mn-cs"/>
                        </a:rPr>
                        <a:t>half of the borough</a:t>
                      </a:r>
                      <a:r>
                        <a:rPr lang="en-GB" sz="2800" b="1" kern="1200" baseline="0" dirty="0" smtClean="0">
                          <a:solidFill>
                            <a:schemeClr val="tx2"/>
                          </a:solidFill>
                          <a:latin typeface="+mn-lt"/>
                          <a:ea typeface="+mn-ea"/>
                          <a:cs typeface="+mn-cs"/>
                        </a:rPr>
                        <a:t> </a:t>
                      </a:r>
                      <a:r>
                        <a:rPr lang="en-GB" sz="2800" b="1" kern="1200" dirty="0" smtClean="0">
                          <a:solidFill>
                            <a:schemeClr val="tx2"/>
                          </a:solidFill>
                          <a:effectLst/>
                          <a:latin typeface="+mn-lt"/>
                          <a:ea typeface="+mn-ea"/>
                          <a:cs typeface="+mn-cs"/>
                        </a:rPr>
                        <a:t>dedicated to open green space.</a:t>
                      </a:r>
                      <a:endParaRPr lang="en-GB" sz="2800" b="1" dirty="0">
                        <a:solidFill>
                          <a:schemeClr val="tx2"/>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tcPr>
                </a:tc>
              </a:tr>
            </a:tbl>
          </a:graphicData>
        </a:graphic>
      </p:graphicFrame>
      <p:sp>
        <p:nvSpPr>
          <p:cNvPr id="8" name="TextBox 7"/>
          <p:cNvSpPr txBox="1"/>
          <p:nvPr/>
        </p:nvSpPr>
        <p:spPr>
          <a:xfrm>
            <a:off x="6489826" y="6581000"/>
            <a:ext cx="2590800" cy="276999"/>
          </a:xfrm>
          <a:prstGeom prst="rect">
            <a:avLst/>
          </a:prstGeom>
          <a:noFill/>
        </p:spPr>
        <p:txBody>
          <a:bodyPr wrap="square" rtlCol="0">
            <a:spAutoFit/>
          </a:bodyPr>
          <a:lstStyle/>
          <a:p>
            <a:pPr algn="ctr"/>
            <a:r>
              <a:rPr lang="en-GB" sz="1200" dirty="0"/>
              <a:t>Produced by Public Health Intelligence</a:t>
            </a:r>
          </a:p>
        </p:txBody>
      </p:sp>
      <p:sp>
        <p:nvSpPr>
          <p:cNvPr id="9" name="TextBox 8"/>
          <p:cNvSpPr txBox="1"/>
          <p:nvPr/>
        </p:nvSpPr>
        <p:spPr>
          <a:xfrm>
            <a:off x="0" y="6395303"/>
            <a:ext cx="4466590" cy="461665"/>
          </a:xfrm>
          <a:prstGeom prst="rect">
            <a:avLst/>
          </a:prstGeom>
          <a:noFill/>
        </p:spPr>
        <p:txBody>
          <a:bodyPr wrap="square" rtlCol="0">
            <a:spAutoFit/>
          </a:bodyPr>
          <a:lstStyle/>
          <a:p>
            <a:r>
              <a:rPr lang="en-GB" sz="1200" dirty="0" smtClean="0"/>
              <a:t>Dataset: Local Land and Property Gazetteer</a:t>
            </a:r>
          </a:p>
          <a:p>
            <a:r>
              <a:rPr lang="en-GB" sz="1200" dirty="0" smtClean="0"/>
              <a:t>Data Source: </a:t>
            </a:r>
            <a:r>
              <a:rPr lang="en-GB" sz="1200" dirty="0"/>
              <a:t>National Land and Property Gazetteer</a:t>
            </a:r>
          </a:p>
        </p:txBody>
      </p:sp>
    </p:spTree>
    <p:extLst>
      <p:ext uri="{BB962C8B-B14F-4D97-AF65-F5344CB8AC3E}">
        <p14:creationId xmlns:p14="http://schemas.microsoft.com/office/powerpoint/2010/main" val="2505750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17040</TotalTime>
  <Words>3803</Words>
  <Application>Microsoft Office PowerPoint</Application>
  <PresentationFormat>On-screen Show (4:3)</PresentationFormat>
  <Paragraphs>494</Paragraphs>
  <Slides>48</Slides>
  <Notes>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Background</vt:lpstr>
      <vt:lpstr>Approach</vt:lpstr>
      <vt:lpstr>PowerPoint Presentation</vt:lpstr>
      <vt:lpstr>PowerPoint Presentation</vt:lpstr>
      <vt:lpstr>Geographic – Summary</vt:lpstr>
      <vt:lpstr>Geographic – Location</vt:lpstr>
      <vt:lpstr>Geographic - Green Spaces</vt:lpstr>
      <vt:lpstr>Geographic  – Population Density</vt:lpstr>
      <vt:lpstr>Geography – Deprivation</vt:lpstr>
      <vt:lpstr>PowerPoint Presentation</vt:lpstr>
      <vt:lpstr>Population – Summary (I)</vt:lpstr>
      <vt:lpstr>Population – Summary (II)</vt:lpstr>
      <vt:lpstr>Population – Age Structure</vt:lpstr>
      <vt:lpstr>Population - Trend</vt:lpstr>
      <vt:lpstr>Population  – Changes (2016)</vt:lpstr>
      <vt:lpstr>Population – Change (Births)</vt:lpstr>
      <vt:lpstr>Population  – Change (Inflow)</vt:lpstr>
      <vt:lpstr>Population – Life Expectancy at Birth</vt:lpstr>
      <vt:lpstr>Population – Life Expectancy at Birth (Inequalities)</vt:lpstr>
      <vt:lpstr>Population – Life Expectancy at 65</vt:lpstr>
      <vt:lpstr>Population – Projections</vt:lpstr>
      <vt:lpstr>Population – Ward Projections</vt:lpstr>
      <vt:lpstr>Population – Ethnicity</vt:lpstr>
      <vt:lpstr>Population  – Ethnicity by Ward</vt:lpstr>
      <vt:lpstr>Population – Ethnicity Projections</vt:lpstr>
      <vt:lpstr>Population – Country of Birth</vt:lpstr>
      <vt:lpstr>Population – Disability</vt:lpstr>
      <vt:lpstr>PowerPoint Presentation</vt:lpstr>
      <vt:lpstr>Household – Summary (I)</vt:lpstr>
      <vt:lpstr>Household – Summary (II)</vt:lpstr>
      <vt:lpstr>Household – Size and Composition</vt:lpstr>
      <vt:lpstr>Household – Mosaic Groups</vt:lpstr>
      <vt:lpstr>Household – Top 5 Mosaic Groups</vt:lpstr>
      <vt:lpstr>Household – Tenure</vt:lpstr>
      <vt:lpstr>Household – Homelessness</vt:lpstr>
      <vt:lpstr>Household – Short-term Migration</vt:lpstr>
      <vt:lpstr>PowerPoint Presentation</vt:lpstr>
      <vt:lpstr>Economic – Summary</vt:lpstr>
      <vt:lpstr>Economic - Income</vt:lpstr>
      <vt:lpstr>Economic – Car ownership</vt:lpstr>
      <vt:lpstr>Economic - Child Poverty</vt:lpstr>
      <vt:lpstr>Economic Profile – Employment</vt:lpstr>
      <vt:lpstr>Economic Profile – Unemployment</vt:lpstr>
      <vt:lpstr>Definitions 1</vt:lpstr>
      <vt:lpstr>Definitions 2</vt:lpstr>
      <vt:lpstr>Definitions 3</vt:lpstr>
    </vt:vector>
  </TitlesOfParts>
  <Company>London Borough of Havering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Havering Demographic Profile_Powerpoint Presentation v0.2</dc:title>
  <dc:creator>Ade Abitoye</dc:creator>
  <cp:lastModifiedBy>Mayoor Sunilkumar</cp:lastModifiedBy>
  <cp:revision>426</cp:revision>
  <dcterms:created xsi:type="dcterms:W3CDTF">2015-03-31T12:33:00Z</dcterms:created>
  <dcterms:modified xsi:type="dcterms:W3CDTF">2018-04-10T15:23:58Z</dcterms:modified>
</cp:coreProperties>
</file>